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2" r:id="rId26"/>
    <p:sldId id="308" r:id="rId27"/>
    <p:sldId id="304" r:id="rId28"/>
    <p:sldId id="305"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94619" autoAdjust="0"/>
  </p:normalViewPr>
  <p:slideViewPr>
    <p:cSldViewPr snapToGrid="0">
      <p:cViewPr varScale="1">
        <p:scale>
          <a:sx n="85" d="100"/>
          <a:sy n="85" d="100"/>
        </p:scale>
        <p:origin x="11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E754A2A0-41CE-428B-9DDC-DCD1FD12D16A}">
      <dgm:prSet/>
      <dgm:spPr/>
      <dgm:t>
        <a:bodyPr/>
        <a:lstStyle/>
        <a:p>
          <a:pPr>
            <a:lnSpc>
              <a:spcPct val="100000"/>
            </a:lnSpc>
            <a:defRPr b="1"/>
          </a:pPr>
          <a:r>
            <a:rPr lang="en-US" dirty="0"/>
            <a:t>Introduction</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pPr>
            <a:lnSpc>
              <a:spcPct val="100000"/>
            </a:lnSpc>
          </a:pPr>
          <a:r>
            <a:rPr lang="en-US" dirty="0"/>
            <a:t>Objective</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r>
            <a:rPr lang="en-US" dirty="0"/>
            <a:t>Training Model</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pPr>
            <a:lnSpc>
              <a:spcPct val="100000"/>
            </a:lnSpc>
          </a:pPr>
          <a:r>
            <a:rPr lang="en-US" dirty="0"/>
            <a:t>Model summary</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lnSpc>
              <a:spcPct val="100000"/>
            </a:lnSpc>
            <a:defRPr b="1"/>
          </a:pPr>
          <a:r>
            <a:rPr lang="en-US" dirty="0"/>
            <a:t>Summary</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pPr>
            <a:lnSpc>
              <a:spcPct val="100000"/>
            </a:lnSpc>
          </a:pPr>
          <a:r>
            <a:rPr lang="en-US" dirty="0"/>
            <a:t>Conclusion</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3E8133-584D-4C45-99EA-6F2691A17A73}">
      <dgm:prSet/>
      <dgm:spPr/>
      <dgm:t>
        <a:bodyPr/>
        <a:lstStyle/>
        <a:p>
          <a:pPr>
            <a:lnSpc>
              <a:spcPct val="100000"/>
            </a:lnSpc>
          </a:pPr>
          <a:r>
            <a:rPr lang="en-US" dirty="0"/>
            <a:t>Data Analysis</a:t>
          </a:r>
        </a:p>
      </dgm:t>
    </dgm:pt>
    <dgm:pt modelId="{19366B0E-517E-41A1-A871-4D800CF4D2F7}" type="parTrans" cxnId="{CE13601D-E1A5-42B4-9435-EF16045E60FA}">
      <dgm:prSet/>
      <dgm:spPr/>
      <dgm:t>
        <a:bodyPr/>
        <a:lstStyle/>
        <a:p>
          <a:endParaRPr lang="en-US"/>
        </a:p>
      </dgm:t>
    </dgm:pt>
    <dgm:pt modelId="{C09243AF-AD07-4CBF-84F7-E2CD9DD2CEF1}" type="sibTrans" cxnId="{CE13601D-E1A5-42B4-9435-EF16045E60FA}">
      <dgm:prSet/>
      <dgm:spPr/>
      <dgm:t>
        <a:bodyPr/>
        <a:lstStyle/>
        <a:p>
          <a:endParaRPr lang="en-US"/>
        </a:p>
      </dgm:t>
    </dgm:pt>
    <dgm:pt modelId="{19AE6A50-B2F7-4F98-A456-DF10E94887E7}">
      <dgm:prSet/>
      <dgm:spPr/>
      <dgm:t>
        <a:bodyPr/>
        <a:lstStyle/>
        <a:p>
          <a:pPr>
            <a:lnSpc>
              <a:spcPct val="100000"/>
            </a:lnSpc>
          </a:pPr>
          <a:r>
            <a:rPr lang="en-US" dirty="0"/>
            <a:t>Analyzing Feature and target</a:t>
          </a:r>
        </a:p>
      </dgm:t>
    </dgm:pt>
    <dgm:pt modelId="{FCAB35B7-FF11-4E93-9864-F2B9C97274F4}" type="parTrans" cxnId="{F938F5D5-804D-4B23-8281-BE5677075ACA}">
      <dgm:prSet/>
      <dgm:spPr/>
      <dgm:t>
        <a:bodyPr/>
        <a:lstStyle/>
        <a:p>
          <a:endParaRPr lang="en-US"/>
        </a:p>
      </dgm:t>
    </dgm:pt>
    <dgm:pt modelId="{F7BDB8CA-0E84-4B27-8BED-5C7340299BE3}" type="sibTrans" cxnId="{F938F5D5-804D-4B23-8281-BE5677075ACA}">
      <dgm:prSet/>
      <dgm:spPr/>
      <dgm:t>
        <a:bodyPr/>
        <a:lstStyle/>
        <a:p>
          <a:endParaRPr lang="en-US"/>
        </a:p>
      </dgm:t>
    </dgm:pt>
    <dgm:pt modelId="{6BF509EE-1E1E-4BF7-84F4-158CD8D2DC09}">
      <dgm:prSet/>
      <dgm:spPr/>
      <dgm:t>
        <a:bodyPr/>
        <a:lstStyle/>
        <a:p>
          <a:pPr>
            <a:lnSpc>
              <a:spcPct val="100000"/>
            </a:lnSpc>
          </a:pPr>
          <a:r>
            <a:rPr lang="en-US" dirty="0"/>
            <a:t>Result and Tuning</a:t>
          </a:r>
        </a:p>
      </dgm:t>
    </dgm:pt>
    <dgm:pt modelId="{A66C651E-305C-49C9-A282-1069A4617E85}" type="parTrans" cxnId="{E40A96C6-DC5F-42A1-9307-3B282B7BE6C8}">
      <dgm:prSet/>
      <dgm:spPr/>
      <dgm:t>
        <a:bodyPr/>
        <a:lstStyle/>
        <a:p>
          <a:endParaRPr lang="en-US"/>
        </a:p>
      </dgm:t>
    </dgm:pt>
    <dgm:pt modelId="{20224668-7462-4C4B-BD92-AE4512D3930F}" type="sibTrans" cxnId="{E40A96C6-DC5F-42A1-9307-3B282B7BE6C8}">
      <dgm:prSet/>
      <dgm:spPr/>
      <dgm:t>
        <a:bodyPr/>
        <a:lstStyle/>
        <a:p>
          <a:endParaRPr lang="en-US"/>
        </a:p>
      </dgm:t>
    </dgm:pt>
    <dgm:pt modelId="{80308036-41FA-49DF-BC56-8BE1223C877B}">
      <dgm:prSet/>
      <dgm:spPr/>
      <dgm:t>
        <a:bodyPr/>
        <a:lstStyle/>
        <a:p>
          <a:pPr>
            <a:lnSpc>
              <a:spcPct val="100000"/>
            </a:lnSpc>
          </a:pPr>
          <a:r>
            <a:rPr lang="en-US" dirty="0"/>
            <a:t>Inference</a:t>
          </a:r>
        </a:p>
      </dgm:t>
    </dgm:pt>
    <dgm:pt modelId="{CB4C8DF6-8671-4F14-9BD6-68E721D7CBE8}" type="parTrans" cxnId="{D1B32484-28F0-428A-9520-8334A2F3F0B1}">
      <dgm:prSet/>
      <dgm:spPr/>
      <dgm:t>
        <a:bodyPr/>
        <a:lstStyle/>
        <a:p>
          <a:endParaRPr lang="en-US"/>
        </a:p>
      </dgm:t>
    </dgm:pt>
    <dgm:pt modelId="{1F052CFC-B532-468F-8AAE-C7C381ADE52A}" type="sibTrans" cxnId="{D1B32484-28F0-428A-9520-8334A2F3F0B1}">
      <dgm:prSet/>
      <dgm:spPr/>
      <dgm:t>
        <a:bodyPr/>
        <a:lstStyle/>
        <a:p>
          <a:endParaRPr lang="en-US"/>
        </a:p>
      </dgm:t>
    </dgm:pt>
    <dgm:pt modelId="{C1BC2591-8C91-4D2E-838F-26D0C0073985}">
      <dgm:prSet/>
      <dgm:spPr/>
      <dgm:t>
        <a:bodyPr/>
        <a:lstStyle/>
        <a:p>
          <a:pPr>
            <a:lnSpc>
              <a:spcPct val="100000"/>
            </a:lnSpc>
          </a:pPr>
          <a:r>
            <a:rPr lang="en-US" dirty="0"/>
            <a:t>References</a:t>
          </a:r>
        </a:p>
      </dgm:t>
    </dgm:pt>
    <dgm:pt modelId="{7DCA0393-C91B-458E-9602-70CA0004F5AA}" type="parTrans" cxnId="{D20E76FA-21CC-446B-8735-8A5FCDFC9E0E}">
      <dgm:prSet/>
      <dgm:spPr/>
      <dgm:t>
        <a:bodyPr/>
        <a:lstStyle/>
        <a:p>
          <a:endParaRPr lang="en-US"/>
        </a:p>
      </dgm:t>
    </dgm:pt>
    <dgm:pt modelId="{472A1DB7-924E-4E35-8E55-E1EE1C624B51}" type="sibTrans" cxnId="{D20E76FA-21CC-446B-8735-8A5FCDFC9E0E}">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dgm:presLayoutVars/>
      </dgm:prSet>
      <dgm:spPr/>
    </dgm:pt>
  </dgm:ptLst>
  <dgm:cxnLst>
    <dgm:cxn modelId="{079E1015-BF7E-499A-99C0-BA5607789253}" type="presOf" srcId="{E754A2A0-41CE-428B-9DDC-DCD1FD12D16A}" destId="{DF27DA54-DCB6-45F4-890E-F7DCC5A4BE12}" srcOrd="0" destOrd="0" presId="urn:microsoft.com/office/officeart/2018/5/layout/CenteredIconLabelDescriptionList"/>
    <dgm:cxn modelId="{CE13601D-E1A5-42B4-9435-EF16045E60FA}" srcId="{E754A2A0-41CE-428B-9DDC-DCD1FD12D16A}" destId="{E73E8133-584D-4C45-99EA-6F2691A17A73}" srcOrd="1" destOrd="0" parTransId="{19366B0E-517E-41A1-A871-4D800CF4D2F7}" sibTransId="{C09243AF-AD07-4CBF-84F7-E2CD9DD2CEF1}"/>
    <dgm:cxn modelId="{6D4CB933-1DF3-4BC1-A454-546CC5034B5C}" type="presOf" srcId="{C1BC2591-8C91-4D2E-838F-26D0C0073985}" destId="{6418EBED-F111-425B-8EE2-06B8B2297A68}" srcOrd="0" destOrd="1" presId="urn:microsoft.com/office/officeart/2018/5/layout/CenteredIconLabelDescriptionList"/>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31236A4C-17B7-4AD6-A6DF-D5505A7B3830}" type="presOf" srcId="{19AE6A50-B2F7-4F98-A456-DF10E94887E7}" destId="{DD091D0A-5A25-4241-91F3-18D32B0BDD4F}" srcOrd="0" destOrd="2" presId="urn:microsoft.com/office/officeart/2018/5/layout/CenteredIconLabelDescriptionList"/>
    <dgm:cxn modelId="{E3ED426D-0ED9-435E-9A9A-1B437DA49D3E}" type="presOf" srcId="{80308036-41FA-49DF-BC56-8BE1223C877B}" destId="{7CD40649-A74C-4AD8-B9D0-2573A1955C91}"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BE03A87C-50F2-49E6-B8EB-2219D8A5E4BF}" type="presOf" srcId="{E73E8133-584D-4C45-99EA-6F2691A17A73}" destId="{DD091D0A-5A25-4241-91F3-18D32B0BDD4F}" srcOrd="0" destOrd="1" presId="urn:microsoft.com/office/officeart/2018/5/layout/CenteredIconLabelDescriptionList"/>
    <dgm:cxn modelId="{D1B32484-28F0-428A-9520-8334A2F3F0B1}" srcId="{DCCE571A-4D30-4294-ABAF-6885F619D2D9}" destId="{80308036-41FA-49DF-BC56-8BE1223C877B}" srcOrd="2" destOrd="0" parTransId="{CB4C8DF6-8671-4F14-9BD6-68E721D7CBE8}" sibTransId="{1F052CFC-B532-468F-8AAE-C7C381ADE52A}"/>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E40A96C6-DC5F-42A1-9307-3B282B7BE6C8}" srcId="{DCCE571A-4D30-4294-ABAF-6885F619D2D9}" destId="{6BF509EE-1E1E-4BF7-84F4-158CD8D2DC09}" srcOrd="1" destOrd="0" parTransId="{A66C651E-305C-49C9-A282-1069A4617E85}" sibTransId="{20224668-7462-4C4B-BD92-AE4512D3930F}"/>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F938F5D5-804D-4B23-8281-BE5677075ACA}" srcId="{E754A2A0-41CE-428B-9DDC-DCD1FD12D16A}" destId="{19AE6A50-B2F7-4F98-A456-DF10E94887E7}" srcOrd="2" destOrd="0" parTransId="{FCAB35B7-FF11-4E93-9864-F2B9C97274F4}" sibTransId="{F7BDB8CA-0E84-4B27-8BED-5C7340299BE3}"/>
    <dgm:cxn modelId="{E70347E4-4461-4B80-8927-4CA0AEBFAAF8}" srcId="{E817CCF5-DA3F-4E5F-BE7C-D8111B2BFEBA}" destId="{DCCE571A-4D30-4294-ABAF-6885F619D2D9}" srcOrd="1" destOrd="0" parTransId="{3AD83C96-5A95-4337-BF2D-97454AF7F108}" sibTransId="{2C1DF6EC-6090-4926-A556-3D2417B7F2AA}"/>
    <dgm:cxn modelId="{3DA7E7F0-5057-42E1-BFDF-4C763F4C13E6}" type="presOf" srcId="{6BF509EE-1E1E-4BF7-84F4-158CD8D2DC09}" destId="{7CD40649-A74C-4AD8-B9D0-2573A1955C91}" srcOrd="0" destOrd="1" presId="urn:microsoft.com/office/officeart/2018/5/layout/CenteredIconLabelDescriptionList"/>
    <dgm:cxn modelId="{55A931F7-B2A3-4173-A574-A80CB726BAE2}" type="presOf" srcId="{C2F66EED-74C3-4F36-A1D4-8AFCBB009938}" destId="{DD091D0A-5A25-4241-91F3-18D32B0BDD4F}" srcOrd="0" destOrd="0" presId="urn:microsoft.com/office/officeart/2018/5/layout/CenteredIconLabelDescriptionList"/>
    <dgm:cxn modelId="{D20E76FA-21CC-446B-8735-8A5FCDFC9E0E}" srcId="{1C1B28B7-2609-4BAA-AAAB-5801EDFD334C}" destId="{C1BC2591-8C91-4D2E-838F-26D0C0073985}" srcOrd="1" destOrd="0" parTransId="{7DCA0393-C91B-458E-9602-70CA0004F5AA}" sibTransId="{472A1DB7-924E-4E35-8E55-E1EE1C624B51}"/>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07868" y="510596"/>
          <a:ext cx="1080843" cy="1080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4228"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Introduction</a:t>
          </a:r>
        </a:p>
      </dsp:txBody>
      <dsp:txXfrm>
        <a:off x="4228" y="1707263"/>
        <a:ext cx="3088125" cy="463218"/>
      </dsp:txXfrm>
    </dsp:sp>
    <dsp:sp modelId="{DD091D0A-5A25-4241-91F3-18D32B0BDD4F}">
      <dsp:nvSpPr>
        <dsp:cNvPr id="0" name=""/>
        <dsp:cNvSpPr/>
      </dsp:nvSpPr>
      <dsp:spPr>
        <a:xfrm>
          <a:off x="4228"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Objective</a:t>
          </a:r>
        </a:p>
        <a:p>
          <a:pPr marL="0" lvl="0" indent="0" algn="ctr" defTabSz="755650">
            <a:lnSpc>
              <a:spcPct val="100000"/>
            </a:lnSpc>
            <a:spcBef>
              <a:spcPct val="0"/>
            </a:spcBef>
            <a:spcAft>
              <a:spcPct val="35000"/>
            </a:spcAft>
            <a:buNone/>
          </a:pPr>
          <a:r>
            <a:rPr lang="en-US" sz="1700" kern="1200" dirty="0"/>
            <a:t>Data Analysis</a:t>
          </a:r>
        </a:p>
        <a:p>
          <a:pPr marL="0" lvl="0" indent="0" algn="ctr" defTabSz="755650">
            <a:lnSpc>
              <a:spcPct val="100000"/>
            </a:lnSpc>
            <a:spcBef>
              <a:spcPct val="0"/>
            </a:spcBef>
            <a:spcAft>
              <a:spcPct val="35000"/>
            </a:spcAft>
            <a:buNone/>
          </a:pPr>
          <a:r>
            <a:rPr lang="en-US" sz="1700" kern="1200" dirty="0"/>
            <a:t>Analyzing Feature and target</a:t>
          </a:r>
        </a:p>
      </dsp:txBody>
      <dsp:txXfrm>
        <a:off x="4228" y="2224353"/>
        <a:ext cx="3088125" cy="979799"/>
      </dsp:txXfrm>
    </dsp:sp>
    <dsp:sp modelId="{210823F6-AC1A-46E3-9D99-A319DF497539}">
      <dsp:nvSpPr>
        <dsp:cNvPr id="0" name=""/>
        <dsp:cNvSpPr/>
      </dsp:nvSpPr>
      <dsp:spPr>
        <a:xfrm>
          <a:off x="4636415" y="510596"/>
          <a:ext cx="1080843" cy="1080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632774"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Training Model</a:t>
          </a:r>
        </a:p>
      </dsp:txBody>
      <dsp:txXfrm>
        <a:off x="3632774" y="1707263"/>
        <a:ext cx="3088125" cy="463218"/>
      </dsp:txXfrm>
    </dsp:sp>
    <dsp:sp modelId="{7CD40649-A74C-4AD8-B9D0-2573A1955C91}">
      <dsp:nvSpPr>
        <dsp:cNvPr id="0" name=""/>
        <dsp:cNvSpPr/>
      </dsp:nvSpPr>
      <dsp:spPr>
        <a:xfrm>
          <a:off x="3632774"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Model summary</a:t>
          </a:r>
        </a:p>
        <a:p>
          <a:pPr marL="0" lvl="0" indent="0" algn="ctr" defTabSz="755650">
            <a:lnSpc>
              <a:spcPct val="100000"/>
            </a:lnSpc>
            <a:spcBef>
              <a:spcPct val="0"/>
            </a:spcBef>
            <a:spcAft>
              <a:spcPct val="35000"/>
            </a:spcAft>
            <a:buNone/>
          </a:pPr>
          <a:r>
            <a:rPr lang="en-US" sz="1700" kern="1200" dirty="0"/>
            <a:t>Result and Tuning</a:t>
          </a:r>
        </a:p>
        <a:p>
          <a:pPr marL="0" lvl="0" indent="0" algn="ctr" defTabSz="755650">
            <a:lnSpc>
              <a:spcPct val="100000"/>
            </a:lnSpc>
            <a:spcBef>
              <a:spcPct val="0"/>
            </a:spcBef>
            <a:spcAft>
              <a:spcPct val="35000"/>
            </a:spcAft>
            <a:buNone/>
          </a:pPr>
          <a:r>
            <a:rPr lang="en-US" sz="1700" kern="1200" dirty="0"/>
            <a:t>Inference</a:t>
          </a:r>
        </a:p>
      </dsp:txBody>
      <dsp:txXfrm>
        <a:off x="3632774" y="2224353"/>
        <a:ext cx="3088125" cy="979799"/>
      </dsp:txXfrm>
    </dsp:sp>
    <dsp:sp modelId="{B0A3ABD2-C471-4A21-8AEF-3843C86919E1}">
      <dsp:nvSpPr>
        <dsp:cNvPr id="0" name=""/>
        <dsp:cNvSpPr/>
      </dsp:nvSpPr>
      <dsp:spPr>
        <a:xfrm>
          <a:off x="8264962" y="510596"/>
          <a:ext cx="1080843" cy="1080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261321" y="1707263"/>
          <a:ext cx="3088125" cy="46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dirty="0"/>
            <a:t>Summary</a:t>
          </a:r>
        </a:p>
      </dsp:txBody>
      <dsp:txXfrm>
        <a:off x="7261321" y="1707263"/>
        <a:ext cx="3088125" cy="463218"/>
      </dsp:txXfrm>
    </dsp:sp>
    <dsp:sp modelId="{6418EBED-F111-425B-8EE2-06B8B2297A68}">
      <dsp:nvSpPr>
        <dsp:cNvPr id="0" name=""/>
        <dsp:cNvSpPr/>
      </dsp:nvSpPr>
      <dsp:spPr>
        <a:xfrm>
          <a:off x="7261321" y="2224353"/>
          <a:ext cx="3088125" cy="979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Conclusion</a:t>
          </a:r>
        </a:p>
        <a:p>
          <a:pPr marL="0" lvl="0" indent="0" algn="ctr" defTabSz="755650">
            <a:lnSpc>
              <a:spcPct val="100000"/>
            </a:lnSpc>
            <a:spcBef>
              <a:spcPct val="0"/>
            </a:spcBef>
            <a:spcAft>
              <a:spcPct val="35000"/>
            </a:spcAft>
            <a:buNone/>
          </a:pPr>
          <a:r>
            <a:rPr lang="en-US" sz="1700" kern="1200" dirty="0"/>
            <a:t>References</a:t>
          </a:r>
        </a:p>
      </dsp:txBody>
      <dsp:txXfrm>
        <a:off x="7261321" y="2224353"/>
        <a:ext cx="3088125" cy="97979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nkurbhargava0511/HolidayPrediction" TargetMode="External"/><Relationship Id="rId2" Type="http://schemas.openxmlformats.org/officeDocument/2006/relationships/hyperlink" Target="https://www.kaggle.com/datasets/susant4learning/holiday-package-purchase-predic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Holiday Package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Ankur Bhargava</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0A86-4874-7B1F-A442-B4C3553F2D90}"/>
              </a:ext>
            </a:extLst>
          </p:cNvPr>
          <p:cNvSpPr>
            <a:spLocks noGrp="1"/>
          </p:cNvSpPr>
          <p:nvPr>
            <p:ph type="title"/>
          </p:nvPr>
        </p:nvSpPr>
        <p:spPr/>
        <p:txBody>
          <a:bodyPr/>
          <a:lstStyle/>
          <a:p>
            <a:endParaRPr lang="en-IN" dirty="0"/>
          </a:p>
        </p:txBody>
      </p:sp>
      <p:pic>
        <p:nvPicPr>
          <p:cNvPr id="4098" name="Picture 2">
            <a:extLst>
              <a:ext uri="{FF2B5EF4-FFF2-40B4-BE49-F238E27FC236}">
                <a16:creationId xmlns:a16="http://schemas.microsoft.com/office/drawing/2014/main" id="{25467298-3172-4F40-13AB-B689DEDD20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45340" y="721344"/>
            <a:ext cx="8153083" cy="5415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10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8DF7-0677-E083-F42F-2521519C54AE}"/>
              </a:ext>
            </a:extLst>
          </p:cNvPr>
          <p:cNvSpPr>
            <a:spLocks noGrp="1"/>
          </p:cNvSpPr>
          <p:nvPr>
            <p:ph type="title"/>
          </p:nvPr>
        </p:nvSpPr>
        <p:spPr/>
        <p:txBody>
          <a:bodyPr/>
          <a:lstStyle/>
          <a:p>
            <a:endParaRPr lang="en-IN" dirty="0"/>
          </a:p>
        </p:txBody>
      </p:sp>
      <p:pic>
        <p:nvPicPr>
          <p:cNvPr id="5122" name="Picture 2">
            <a:extLst>
              <a:ext uri="{FF2B5EF4-FFF2-40B4-BE49-F238E27FC236}">
                <a16:creationId xmlns:a16="http://schemas.microsoft.com/office/drawing/2014/main" id="{14D66E7E-6067-2991-68C1-8F86461546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9465" y="295835"/>
            <a:ext cx="6578346" cy="648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48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333DC-DFB6-A047-1157-3A1587B8A338}"/>
              </a:ext>
            </a:extLst>
          </p:cNvPr>
          <p:cNvSpPr>
            <a:spLocks noGrp="1"/>
          </p:cNvSpPr>
          <p:nvPr>
            <p:ph type="title"/>
          </p:nvPr>
        </p:nvSpPr>
        <p:spPr/>
        <p:txBody>
          <a:bodyPr/>
          <a:lstStyle/>
          <a:p>
            <a:r>
              <a:rPr lang="en-IN" dirty="0"/>
              <a:t>Numeric data</a:t>
            </a:r>
          </a:p>
        </p:txBody>
      </p:sp>
      <p:sp>
        <p:nvSpPr>
          <p:cNvPr id="3" name="Content Placeholder 2">
            <a:extLst>
              <a:ext uri="{FF2B5EF4-FFF2-40B4-BE49-F238E27FC236}">
                <a16:creationId xmlns:a16="http://schemas.microsoft.com/office/drawing/2014/main" id="{27593C11-A961-2E0F-5C1B-427B833ACCAE}"/>
              </a:ext>
            </a:extLst>
          </p:cNvPr>
          <p:cNvSpPr>
            <a:spLocks noGrp="1"/>
          </p:cNvSpPr>
          <p:nvPr>
            <p:ph idx="1"/>
          </p:nvPr>
        </p:nvSpPr>
        <p:spPr/>
        <p:txBody>
          <a:bodyPr>
            <a:normAutofit fontScale="92500" lnSpcReduction="10000"/>
          </a:bodyPr>
          <a:lstStyle/>
          <a:p>
            <a:r>
              <a:rPr lang="en-IN" dirty="0"/>
              <a:t>Age 4.62357 % missing values</a:t>
            </a:r>
          </a:p>
          <a:p>
            <a:r>
              <a:rPr lang="en-IN" dirty="0" err="1"/>
              <a:t>TypeofContact</a:t>
            </a:r>
            <a:r>
              <a:rPr lang="en-IN" dirty="0"/>
              <a:t> 0.51146 % missing values</a:t>
            </a:r>
          </a:p>
          <a:p>
            <a:r>
              <a:rPr lang="en-IN" dirty="0" err="1"/>
              <a:t>DurationOfPitch</a:t>
            </a:r>
            <a:r>
              <a:rPr lang="en-IN" dirty="0"/>
              <a:t> 5.13502 % missing values</a:t>
            </a:r>
          </a:p>
          <a:p>
            <a:r>
              <a:rPr lang="en-IN" dirty="0" err="1"/>
              <a:t>NumberOfFollowups</a:t>
            </a:r>
            <a:r>
              <a:rPr lang="en-IN" dirty="0"/>
              <a:t> 0.92062 % missing values</a:t>
            </a:r>
          </a:p>
          <a:p>
            <a:r>
              <a:rPr lang="en-IN" dirty="0" err="1"/>
              <a:t>PreferredPropertyStar</a:t>
            </a:r>
            <a:r>
              <a:rPr lang="en-IN" dirty="0"/>
              <a:t> 0.53191 % missing values</a:t>
            </a:r>
          </a:p>
          <a:p>
            <a:r>
              <a:rPr lang="en-IN" dirty="0" err="1"/>
              <a:t>NumberOfTrips</a:t>
            </a:r>
            <a:r>
              <a:rPr lang="en-IN" dirty="0"/>
              <a:t> 2.86416 % missing values</a:t>
            </a:r>
          </a:p>
          <a:p>
            <a:r>
              <a:rPr lang="en-IN" dirty="0" err="1"/>
              <a:t>NumberOfChildrenVisiting</a:t>
            </a:r>
            <a:r>
              <a:rPr lang="en-IN" dirty="0"/>
              <a:t> 1.35025 % missing values</a:t>
            </a:r>
          </a:p>
          <a:p>
            <a:r>
              <a:rPr lang="en-IN" dirty="0" err="1"/>
              <a:t>MonthlyIncome</a:t>
            </a:r>
            <a:r>
              <a:rPr lang="en-IN" dirty="0"/>
              <a:t> 4.76678 % missing values</a:t>
            </a:r>
          </a:p>
        </p:txBody>
      </p:sp>
    </p:spTree>
    <p:extLst>
      <p:ext uri="{BB962C8B-B14F-4D97-AF65-F5344CB8AC3E}">
        <p14:creationId xmlns:p14="http://schemas.microsoft.com/office/powerpoint/2010/main" val="4169264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AD165-5759-5376-7E0B-C8674781136A}"/>
              </a:ext>
            </a:extLst>
          </p:cNvPr>
          <p:cNvSpPr>
            <a:spLocks noGrp="1"/>
          </p:cNvSpPr>
          <p:nvPr>
            <p:ph type="title"/>
          </p:nvPr>
        </p:nvSpPr>
        <p:spPr/>
        <p:txBody>
          <a:bodyPr/>
          <a:lstStyle/>
          <a:p>
            <a:r>
              <a:rPr lang="en-IN" dirty="0"/>
              <a:t> Numeric data ~ Distribution</a:t>
            </a:r>
          </a:p>
        </p:txBody>
      </p:sp>
      <p:pic>
        <p:nvPicPr>
          <p:cNvPr id="7170" name="Picture 2">
            <a:extLst>
              <a:ext uri="{FF2B5EF4-FFF2-40B4-BE49-F238E27FC236}">
                <a16:creationId xmlns:a16="http://schemas.microsoft.com/office/drawing/2014/main" id="{53C8AB48-340F-22EC-1DCA-79284D94D0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2330824"/>
            <a:ext cx="10353675" cy="3249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674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ED89A-965B-53AF-18B8-6107E548F62B}"/>
              </a:ext>
            </a:extLst>
          </p:cNvPr>
          <p:cNvSpPr>
            <a:spLocks noGrp="1"/>
          </p:cNvSpPr>
          <p:nvPr>
            <p:ph type="title"/>
          </p:nvPr>
        </p:nvSpPr>
        <p:spPr/>
        <p:txBody>
          <a:bodyPr/>
          <a:lstStyle/>
          <a:p>
            <a:endParaRPr lang="en-IN" dirty="0"/>
          </a:p>
        </p:txBody>
      </p:sp>
      <p:pic>
        <p:nvPicPr>
          <p:cNvPr id="8194" name="Picture 2">
            <a:extLst>
              <a:ext uri="{FF2B5EF4-FFF2-40B4-BE49-F238E27FC236}">
                <a16:creationId xmlns:a16="http://schemas.microsoft.com/office/drawing/2014/main" id="{AECAF0EB-B331-EE0A-5F8E-5581014D7D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5" y="609600"/>
            <a:ext cx="10097572" cy="4697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17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E650-8249-DCA0-3846-D55EEAD3DAA9}"/>
              </a:ext>
            </a:extLst>
          </p:cNvPr>
          <p:cNvSpPr>
            <a:spLocks noGrp="1"/>
          </p:cNvSpPr>
          <p:nvPr>
            <p:ph type="title"/>
          </p:nvPr>
        </p:nvSpPr>
        <p:spPr/>
        <p:txBody>
          <a:bodyPr>
            <a:normAutofit fontScale="90000"/>
          </a:bodyPr>
          <a:lstStyle/>
          <a:p>
            <a:r>
              <a:rPr lang="en-IN" dirty="0"/>
              <a:t>Numeric data ~ for Product taken /not taken</a:t>
            </a:r>
          </a:p>
        </p:txBody>
      </p:sp>
      <p:pic>
        <p:nvPicPr>
          <p:cNvPr id="9218" name="Picture 2">
            <a:extLst>
              <a:ext uri="{FF2B5EF4-FFF2-40B4-BE49-F238E27FC236}">
                <a16:creationId xmlns:a16="http://schemas.microsoft.com/office/drawing/2014/main" id="{49E0B997-76A2-E207-1376-B73347A1C9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2150535"/>
            <a:ext cx="10353675" cy="3566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10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B213F-B4EB-ABE6-C2A3-6BFC723EC702}"/>
              </a:ext>
            </a:extLst>
          </p:cNvPr>
          <p:cNvSpPr>
            <a:spLocks noGrp="1"/>
          </p:cNvSpPr>
          <p:nvPr>
            <p:ph type="title"/>
          </p:nvPr>
        </p:nvSpPr>
        <p:spPr>
          <a:xfrm>
            <a:off x="743466" y="116542"/>
            <a:ext cx="10353762" cy="1257300"/>
          </a:xfrm>
        </p:spPr>
        <p:txBody>
          <a:bodyPr/>
          <a:lstStyle/>
          <a:p>
            <a:r>
              <a:rPr lang="en-IN" dirty="0"/>
              <a:t>Imputing Numeric data</a:t>
            </a:r>
          </a:p>
        </p:txBody>
      </p:sp>
      <p:sp>
        <p:nvSpPr>
          <p:cNvPr id="3" name="Content Placeholder 2">
            <a:extLst>
              <a:ext uri="{FF2B5EF4-FFF2-40B4-BE49-F238E27FC236}">
                <a16:creationId xmlns:a16="http://schemas.microsoft.com/office/drawing/2014/main" id="{EBAC574C-F299-BC5D-6462-D6295737DB73}"/>
              </a:ext>
            </a:extLst>
          </p:cNvPr>
          <p:cNvSpPr>
            <a:spLocks noGrp="1"/>
          </p:cNvSpPr>
          <p:nvPr>
            <p:ph idx="1"/>
          </p:nvPr>
        </p:nvSpPr>
        <p:spPr>
          <a:xfrm>
            <a:off x="913795" y="1272988"/>
            <a:ext cx="10353762" cy="4966447"/>
          </a:xfrm>
        </p:spPr>
        <p:txBody>
          <a:bodyPr>
            <a:normAutofit fontScale="62500" lnSpcReduction="20000"/>
          </a:bodyPr>
          <a:lstStyle/>
          <a:p>
            <a:r>
              <a:rPr lang="en-IN" dirty="0"/>
              <a:t>#Age </a:t>
            </a:r>
          </a:p>
          <a:p>
            <a:r>
              <a:rPr lang="en-IN" dirty="0" err="1"/>
              <a:t>df.Age.fillna</a:t>
            </a:r>
            <a:r>
              <a:rPr lang="en-IN" dirty="0"/>
              <a:t>(</a:t>
            </a:r>
            <a:r>
              <a:rPr lang="en-IN" dirty="0" err="1"/>
              <a:t>df.Age.median</a:t>
            </a:r>
            <a:r>
              <a:rPr lang="en-IN" dirty="0"/>
              <a:t>(), </a:t>
            </a:r>
            <a:r>
              <a:rPr lang="en-IN" dirty="0" err="1"/>
              <a:t>inplace</a:t>
            </a:r>
            <a:r>
              <a:rPr lang="en-IN" dirty="0"/>
              <a:t>=True)</a:t>
            </a:r>
          </a:p>
          <a:p>
            <a:r>
              <a:rPr lang="en-IN" dirty="0"/>
              <a:t>#Type of Contact</a:t>
            </a:r>
          </a:p>
          <a:p>
            <a:r>
              <a:rPr lang="en-IN" dirty="0" err="1"/>
              <a:t>df.TypeofContact.fillna</a:t>
            </a:r>
            <a:r>
              <a:rPr lang="en-IN" dirty="0"/>
              <a:t>(</a:t>
            </a:r>
            <a:r>
              <a:rPr lang="en-IN" dirty="0" err="1"/>
              <a:t>df.TypeofContact.mode</a:t>
            </a:r>
            <a:r>
              <a:rPr lang="en-IN" dirty="0"/>
              <a:t>()[0], </a:t>
            </a:r>
            <a:r>
              <a:rPr lang="en-IN" dirty="0" err="1"/>
              <a:t>inplace</a:t>
            </a:r>
            <a:r>
              <a:rPr lang="en-IN" dirty="0"/>
              <a:t>=True)</a:t>
            </a:r>
          </a:p>
          <a:p>
            <a:r>
              <a:rPr lang="en-IN" dirty="0"/>
              <a:t>#DurationOfPitch</a:t>
            </a:r>
          </a:p>
          <a:p>
            <a:r>
              <a:rPr lang="en-IN" dirty="0" err="1"/>
              <a:t>df.DurationOfPitch.fillna</a:t>
            </a:r>
            <a:r>
              <a:rPr lang="en-IN" dirty="0"/>
              <a:t>(</a:t>
            </a:r>
            <a:r>
              <a:rPr lang="en-IN" dirty="0" err="1"/>
              <a:t>df.DurationOfPitch.median</a:t>
            </a:r>
            <a:r>
              <a:rPr lang="en-IN" dirty="0"/>
              <a:t>(), </a:t>
            </a:r>
            <a:r>
              <a:rPr lang="en-IN" dirty="0" err="1"/>
              <a:t>inplace</a:t>
            </a:r>
            <a:r>
              <a:rPr lang="en-IN" dirty="0"/>
              <a:t>=True)</a:t>
            </a:r>
          </a:p>
          <a:p>
            <a:r>
              <a:rPr lang="en-IN" dirty="0"/>
              <a:t>#NumberOfFollowups</a:t>
            </a:r>
          </a:p>
          <a:p>
            <a:r>
              <a:rPr lang="en-IN" dirty="0" err="1"/>
              <a:t>df.NumberOfFollowups.fillna</a:t>
            </a:r>
            <a:r>
              <a:rPr lang="en-IN" dirty="0"/>
              <a:t>(</a:t>
            </a:r>
            <a:r>
              <a:rPr lang="en-IN" dirty="0" err="1"/>
              <a:t>df.NumberOfFollowups.mode</a:t>
            </a:r>
            <a:r>
              <a:rPr lang="en-IN" dirty="0"/>
              <a:t>()[0], </a:t>
            </a:r>
            <a:r>
              <a:rPr lang="en-IN" dirty="0" err="1"/>
              <a:t>inplace</a:t>
            </a:r>
            <a:r>
              <a:rPr lang="en-IN" dirty="0"/>
              <a:t>=True)</a:t>
            </a:r>
          </a:p>
          <a:p>
            <a:r>
              <a:rPr lang="en-IN" dirty="0"/>
              <a:t>#PreferredPropertyStar</a:t>
            </a:r>
          </a:p>
          <a:p>
            <a:r>
              <a:rPr lang="en-IN" dirty="0" err="1"/>
              <a:t>df.PreferredPropertyStar.fillna</a:t>
            </a:r>
            <a:r>
              <a:rPr lang="en-IN" dirty="0"/>
              <a:t>(</a:t>
            </a:r>
            <a:r>
              <a:rPr lang="en-IN" dirty="0" err="1"/>
              <a:t>df.PreferredPropertyStar.mode</a:t>
            </a:r>
            <a:r>
              <a:rPr lang="en-IN" dirty="0"/>
              <a:t>()[0], </a:t>
            </a:r>
            <a:r>
              <a:rPr lang="en-IN" dirty="0" err="1"/>
              <a:t>inplace</a:t>
            </a:r>
            <a:r>
              <a:rPr lang="en-IN" dirty="0"/>
              <a:t>=True)</a:t>
            </a:r>
          </a:p>
          <a:p>
            <a:r>
              <a:rPr lang="en-IN" dirty="0"/>
              <a:t>#NumberOfTrips</a:t>
            </a:r>
          </a:p>
          <a:p>
            <a:r>
              <a:rPr lang="en-IN" dirty="0" err="1"/>
              <a:t>df.NumberOfTrips.fillna</a:t>
            </a:r>
            <a:r>
              <a:rPr lang="en-IN" dirty="0"/>
              <a:t>(</a:t>
            </a:r>
            <a:r>
              <a:rPr lang="en-IN" dirty="0" err="1"/>
              <a:t>df.NumberOfTrips.median</a:t>
            </a:r>
            <a:r>
              <a:rPr lang="en-IN" dirty="0"/>
              <a:t>(), </a:t>
            </a:r>
            <a:r>
              <a:rPr lang="en-IN" dirty="0" err="1"/>
              <a:t>inplace</a:t>
            </a:r>
            <a:r>
              <a:rPr lang="en-IN" dirty="0"/>
              <a:t>=True)</a:t>
            </a:r>
          </a:p>
          <a:p>
            <a:r>
              <a:rPr lang="en-IN" dirty="0"/>
              <a:t>#NumberOfChildrenVisiting</a:t>
            </a:r>
          </a:p>
          <a:p>
            <a:r>
              <a:rPr lang="en-IN" dirty="0" err="1"/>
              <a:t>df.NumberOfChildrenVisiting.fillna</a:t>
            </a:r>
            <a:r>
              <a:rPr lang="en-IN" dirty="0"/>
              <a:t>(</a:t>
            </a:r>
            <a:r>
              <a:rPr lang="en-IN" dirty="0" err="1"/>
              <a:t>df.NumberOfChildrenVisiting.mode</a:t>
            </a:r>
            <a:r>
              <a:rPr lang="en-IN" dirty="0"/>
              <a:t>()[0], </a:t>
            </a:r>
            <a:r>
              <a:rPr lang="en-IN" dirty="0" err="1"/>
              <a:t>inplace</a:t>
            </a:r>
            <a:r>
              <a:rPr lang="en-IN" dirty="0"/>
              <a:t>=True)</a:t>
            </a:r>
          </a:p>
          <a:p>
            <a:r>
              <a:rPr lang="en-IN" dirty="0"/>
              <a:t>#MonthlyIncome</a:t>
            </a:r>
          </a:p>
          <a:p>
            <a:r>
              <a:rPr lang="en-IN" dirty="0" err="1"/>
              <a:t>df.MonthlyIncome.fillna</a:t>
            </a:r>
            <a:r>
              <a:rPr lang="en-IN" dirty="0"/>
              <a:t>(</a:t>
            </a:r>
            <a:r>
              <a:rPr lang="en-IN" dirty="0" err="1"/>
              <a:t>df.MonthlyIncome.median</a:t>
            </a:r>
            <a:r>
              <a:rPr lang="en-IN" dirty="0"/>
              <a:t>(), </a:t>
            </a:r>
            <a:r>
              <a:rPr lang="en-IN" dirty="0" err="1"/>
              <a:t>inplace</a:t>
            </a:r>
            <a:r>
              <a:rPr lang="en-IN" dirty="0"/>
              <a:t>=True)</a:t>
            </a:r>
          </a:p>
        </p:txBody>
      </p:sp>
    </p:spTree>
    <p:extLst>
      <p:ext uri="{BB962C8B-B14F-4D97-AF65-F5344CB8AC3E}">
        <p14:creationId xmlns:p14="http://schemas.microsoft.com/office/powerpoint/2010/main" val="44874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C6BA-0B23-A3F0-833E-788BBC0AE68D}"/>
              </a:ext>
            </a:extLst>
          </p:cNvPr>
          <p:cNvSpPr>
            <a:spLocks noGrp="1"/>
          </p:cNvSpPr>
          <p:nvPr>
            <p:ph type="title"/>
          </p:nvPr>
        </p:nvSpPr>
        <p:spPr/>
        <p:txBody>
          <a:bodyPr/>
          <a:lstStyle/>
          <a:p>
            <a:r>
              <a:rPr lang="en-IN" dirty="0"/>
              <a:t>Data changes and summary</a:t>
            </a:r>
          </a:p>
        </p:txBody>
      </p:sp>
      <p:sp>
        <p:nvSpPr>
          <p:cNvPr id="3" name="Content Placeholder 2">
            <a:extLst>
              <a:ext uri="{FF2B5EF4-FFF2-40B4-BE49-F238E27FC236}">
                <a16:creationId xmlns:a16="http://schemas.microsoft.com/office/drawing/2014/main" id="{E615AC48-4AEE-9D6C-045C-17D10AF099D9}"/>
              </a:ext>
            </a:extLst>
          </p:cNvPr>
          <p:cNvSpPr>
            <a:spLocks noGrp="1"/>
          </p:cNvSpPr>
          <p:nvPr>
            <p:ph idx="1"/>
          </p:nvPr>
        </p:nvSpPr>
        <p:spPr>
          <a:xfrm>
            <a:off x="851042" y="1655109"/>
            <a:ext cx="9807993" cy="2997573"/>
          </a:xfrm>
        </p:spPr>
        <p:txBody>
          <a:bodyPr>
            <a:normAutofit fontScale="70000" lnSpcReduction="20000"/>
          </a:bodyPr>
          <a:lstStyle/>
          <a:p>
            <a:r>
              <a:rPr lang="en-US" dirty="0" err="1"/>
              <a:t>df.drop</a:t>
            </a:r>
            <a:r>
              <a:rPr lang="en-US" dirty="0"/>
              <a:t>('</a:t>
            </a:r>
            <a:r>
              <a:rPr lang="en-US" dirty="0" err="1"/>
              <a:t>CustomerID</a:t>
            </a:r>
            <a:r>
              <a:rPr lang="en-US" dirty="0"/>
              <a:t>', </a:t>
            </a:r>
            <a:r>
              <a:rPr lang="en-US" dirty="0" err="1"/>
              <a:t>inplace</a:t>
            </a:r>
            <a:r>
              <a:rPr lang="en-US" dirty="0"/>
              <a:t>=True, axis=1)</a:t>
            </a:r>
          </a:p>
          <a:p>
            <a:r>
              <a:rPr lang="en-IN" dirty="0"/>
              <a:t># We will create a new column </a:t>
            </a:r>
            <a:r>
              <a:rPr lang="en-IN" dirty="0" err="1"/>
              <a:t>TotalVisiting</a:t>
            </a:r>
            <a:r>
              <a:rPr lang="en-IN" dirty="0"/>
              <a:t> that will be addition of two columns i.e. </a:t>
            </a:r>
            <a:r>
              <a:rPr lang="en-IN" dirty="0" err="1"/>
              <a:t>NumberOfPersonVisiting</a:t>
            </a:r>
            <a:r>
              <a:rPr lang="en-IN" dirty="0"/>
              <a:t> and </a:t>
            </a:r>
            <a:r>
              <a:rPr lang="en-IN" dirty="0" err="1"/>
              <a:t>NumberOfChildrenVisiting</a:t>
            </a:r>
            <a:endParaRPr lang="en-IN" dirty="0"/>
          </a:p>
          <a:p>
            <a:pPr lvl="1"/>
            <a:r>
              <a:rPr lang="en-IN" dirty="0" err="1"/>
              <a:t>df</a:t>
            </a:r>
            <a:r>
              <a:rPr lang="en-IN" dirty="0"/>
              <a:t>['</a:t>
            </a:r>
            <a:r>
              <a:rPr lang="en-IN" dirty="0" err="1"/>
              <a:t>TotalVisiting</a:t>
            </a:r>
            <a:r>
              <a:rPr lang="en-IN" dirty="0"/>
              <a:t>'] = </a:t>
            </a:r>
            <a:r>
              <a:rPr lang="en-IN" dirty="0" err="1"/>
              <a:t>df</a:t>
            </a:r>
            <a:r>
              <a:rPr lang="en-IN" dirty="0"/>
              <a:t>['</a:t>
            </a:r>
            <a:r>
              <a:rPr lang="en-IN" dirty="0" err="1"/>
              <a:t>NumberOfPersonVisiting</a:t>
            </a:r>
            <a:r>
              <a:rPr lang="en-IN" dirty="0"/>
              <a:t>'] + </a:t>
            </a:r>
            <a:r>
              <a:rPr lang="en-IN" dirty="0" err="1"/>
              <a:t>df</a:t>
            </a:r>
            <a:r>
              <a:rPr lang="en-IN" dirty="0"/>
              <a:t>['</a:t>
            </a:r>
            <a:r>
              <a:rPr lang="en-IN" dirty="0" err="1"/>
              <a:t>NumberOfChildrenVisiting</a:t>
            </a:r>
            <a:r>
              <a:rPr lang="en-IN" dirty="0"/>
              <a:t>']</a:t>
            </a:r>
          </a:p>
          <a:p>
            <a:pPr lvl="1"/>
            <a:r>
              <a:rPr lang="en-IN" dirty="0" err="1"/>
              <a:t>df.drop</a:t>
            </a:r>
            <a:r>
              <a:rPr lang="en-IN" dirty="0"/>
              <a:t>(columns=['</a:t>
            </a:r>
            <a:r>
              <a:rPr lang="en-IN" dirty="0" err="1"/>
              <a:t>NumberOfPersonVisiting</a:t>
            </a:r>
            <a:r>
              <a:rPr lang="en-IN" dirty="0"/>
              <a:t>', '</a:t>
            </a:r>
            <a:r>
              <a:rPr lang="en-IN" dirty="0" err="1"/>
              <a:t>NumberOfChildrenVisiting</a:t>
            </a:r>
            <a:r>
              <a:rPr lang="en-IN" dirty="0"/>
              <a:t>'], axis=1, </a:t>
            </a:r>
            <a:r>
              <a:rPr lang="en-IN" dirty="0" err="1"/>
              <a:t>inplace</a:t>
            </a:r>
            <a:r>
              <a:rPr lang="en-IN" dirty="0"/>
              <a:t>=True)</a:t>
            </a:r>
          </a:p>
          <a:p>
            <a:r>
              <a:rPr lang="en-US" dirty="0"/>
              <a:t>Number of Numerical Features are:  12</a:t>
            </a:r>
          </a:p>
          <a:p>
            <a:r>
              <a:rPr lang="en-US" dirty="0"/>
              <a:t>Number of Categorical Features are:  6</a:t>
            </a:r>
          </a:p>
          <a:p>
            <a:r>
              <a:rPr lang="en-US" dirty="0"/>
              <a:t>Number of Discrete Features are:  9</a:t>
            </a:r>
          </a:p>
          <a:p>
            <a:r>
              <a:rPr lang="en-US" dirty="0"/>
              <a:t>Number of Continuous Features are:  3</a:t>
            </a:r>
          </a:p>
          <a:p>
            <a:pPr marL="36900" indent="0">
              <a:buNone/>
            </a:pPr>
            <a:endParaRPr lang="en-US" dirty="0"/>
          </a:p>
          <a:p>
            <a:endParaRPr lang="en-US" dirty="0"/>
          </a:p>
        </p:txBody>
      </p:sp>
      <p:sp>
        <p:nvSpPr>
          <p:cNvPr id="7" name="Content Placeholder 2">
            <a:extLst>
              <a:ext uri="{FF2B5EF4-FFF2-40B4-BE49-F238E27FC236}">
                <a16:creationId xmlns:a16="http://schemas.microsoft.com/office/drawing/2014/main" id="{AFF63CDB-2681-6C75-76A7-8FBA3BF490B4}"/>
              </a:ext>
            </a:extLst>
          </p:cNvPr>
          <p:cNvSpPr txBox="1">
            <a:spLocks/>
          </p:cNvSpPr>
          <p:nvPr/>
        </p:nvSpPr>
        <p:spPr>
          <a:xfrm>
            <a:off x="913795" y="4769224"/>
            <a:ext cx="10443409" cy="147917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dirty="0"/>
              <a:t>Thus from above data we can say that our data include 17 feature and 1 target value (</a:t>
            </a:r>
            <a:r>
              <a:rPr lang="en-US" dirty="0" err="1"/>
              <a:t>ProdTaken</a:t>
            </a:r>
            <a:r>
              <a:rPr lang="en-US" dirty="0"/>
              <a:t>)</a:t>
            </a:r>
          </a:p>
          <a:p>
            <a:endParaRPr lang="en-US" dirty="0"/>
          </a:p>
        </p:txBody>
      </p:sp>
    </p:spTree>
    <p:extLst>
      <p:ext uri="{BB962C8B-B14F-4D97-AF65-F5344CB8AC3E}">
        <p14:creationId xmlns:p14="http://schemas.microsoft.com/office/powerpoint/2010/main" val="304916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5704-4E41-D4FE-614B-E0B0C3BCD9D6}"/>
              </a:ext>
            </a:extLst>
          </p:cNvPr>
          <p:cNvSpPr>
            <a:spLocks noGrp="1"/>
          </p:cNvSpPr>
          <p:nvPr>
            <p:ph type="title"/>
          </p:nvPr>
        </p:nvSpPr>
        <p:spPr>
          <a:xfrm>
            <a:off x="919119" y="62753"/>
            <a:ext cx="10353762" cy="1257300"/>
          </a:xfrm>
        </p:spPr>
        <p:txBody>
          <a:bodyPr/>
          <a:lstStyle/>
          <a:p>
            <a:r>
              <a:rPr lang="en-IN" dirty="0"/>
              <a:t>Training Model</a:t>
            </a:r>
          </a:p>
        </p:txBody>
      </p:sp>
      <p:sp>
        <p:nvSpPr>
          <p:cNvPr id="3" name="Content Placeholder 2">
            <a:extLst>
              <a:ext uri="{FF2B5EF4-FFF2-40B4-BE49-F238E27FC236}">
                <a16:creationId xmlns:a16="http://schemas.microsoft.com/office/drawing/2014/main" id="{6B90C133-A3BC-19C6-88EF-69CDF76E5F3A}"/>
              </a:ext>
            </a:extLst>
          </p:cNvPr>
          <p:cNvSpPr>
            <a:spLocks noGrp="1"/>
          </p:cNvSpPr>
          <p:nvPr>
            <p:ph idx="1"/>
          </p:nvPr>
        </p:nvSpPr>
        <p:spPr>
          <a:xfrm>
            <a:off x="824148" y="1018616"/>
            <a:ext cx="10353762" cy="2262466"/>
          </a:xfrm>
        </p:spPr>
        <p:txBody>
          <a:bodyPr/>
          <a:lstStyle/>
          <a:p>
            <a:r>
              <a:rPr lang="en-IN" dirty="0"/>
              <a:t>Before we start with Model training , from our objective we can stay that this is a model for supervised learning and we will use classification to build our model</a:t>
            </a:r>
          </a:p>
          <a:p>
            <a:r>
              <a:rPr lang="en-IN" dirty="0"/>
              <a:t>We have used </a:t>
            </a:r>
            <a:r>
              <a:rPr lang="en-IN" dirty="0" err="1"/>
              <a:t>sklearn</a:t>
            </a:r>
            <a:r>
              <a:rPr lang="en-IN" dirty="0"/>
              <a:t> and split our data for training and testing with 80:20 ratio</a:t>
            </a:r>
          </a:p>
        </p:txBody>
      </p:sp>
      <p:sp>
        <p:nvSpPr>
          <p:cNvPr id="4" name="Content Placeholder 2">
            <a:extLst>
              <a:ext uri="{FF2B5EF4-FFF2-40B4-BE49-F238E27FC236}">
                <a16:creationId xmlns:a16="http://schemas.microsoft.com/office/drawing/2014/main" id="{E50D2782-EA1B-A549-7F03-D13F3724C00D}"/>
              </a:ext>
            </a:extLst>
          </p:cNvPr>
          <p:cNvSpPr txBox="1">
            <a:spLocks/>
          </p:cNvSpPr>
          <p:nvPr/>
        </p:nvSpPr>
        <p:spPr>
          <a:xfrm>
            <a:off x="824148" y="3393143"/>
            <a:ext cx="10353762" cy="2262466"/>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X = </a:t>
            </a:r>
            <a:r>
              <a:rPr lang="en-US" dirty="0" err="1"/>
              <a:t>df.drop</a:t>
            </a:r>
            <a:r>
              <a:rPr lang="en-US" dirty="0"/>
              <a:t>(columns=['</a:t>
            </a:r>
            <a:r>
              <a:rPr lang="en-US" dirty="0" err="1"/>
              <a:t>ProdTaken</a:t>
            </a:r>
            <a:r>
              <a:rPr lang="en-US" dirty="0"/>
              <a:t>'], axis=1)</a:t>
            </a:r>
          </a:p>
          <a:p>
            <a:r>
              <a:rPr lang="en-US" dirty="0"/>
              <a:t>y = </a:t>
            </a:r>
            <a:r>
              <a:rPr lang="en-US" dirty="0" err="1"/>
              <a:t>df</a:t>
            </a:r>
            <a:r>
              <a:rPr lang="en-US" dirty="0"/>
              <a:t>['</a:t>
            </a:r>
            <a:r>
              <a:rPr lang="en-US" dirty="0" err="1"/>
              <a:t>ProdTaken</a:t>
            </a:r>
            <a:r>
              <a:rPr lang="en-US" dirty="0"/>
              <a:t>’]</a:t>
            </a:r>
          </a:p>
          <a:p>
            <a:r>
              <a:rPr lang="en-IN" dirty="0" err="1"/>
              <a:t>X_train_orig</a:t>
            </a:r>
            <a:r>
              <a:rPr lang="en-IN" dirty="0"/>
              <a:t>, </a:t>
            </a:r>
            <a:r>
              <a:rPr lang="en-IN" dirty="0" err="1"/>
              <a:t>X_test_orig</a:t>
            </a:r>
            <a:r>
              <a:rPr lang="en-IN" dirty="0"/>
              <a:t>, </a:t>
            </a:r>
            <a:r>
              <a:rPr lang="en-IN" dirty="0" err="1"/>
              <a:t>y_train_orig</a:t>
            </a:r>
            <a:r>
              <a:rPr lang="en-IN" dirty="0"/>
              <a:t>, </a:t>
            </a:r>
            <a:r>
              <a:rPr lang="en-IN" dirty="0" err="1"/>
              <a:t>y_test_orig</a:t>
            </a:r>
            <a:r>
              <a:rPr lang="en-IN" dirty="0"/>
              <a:t> = </a:t>
            </a:r>
            <a:r>
              <a:rPr lang="en-IN" dirty="0" err="1"/>
              <a:t>train_test_split</a:t>
            </a:r>
            <a:r>
              <a:rPr lang="en-IN" dirty="0"/>
              <a:t>(</a:t>
            </a:r>
            <a:r>
              <a:rPr lang="en-IN" dirty="0" err="1"/>
              <a:t>X,y,test_size</a:t>
            </a:r>
            <a:r>
              <a:rPr lang="en-IN" dirty="0"/>
              <a:t>=0.2,random_state=42)</a:t>
            </a:r>
            <a:endParaRPr lang="en-US" dirty="0"/>
          </a:p>
          <a:p>
            <a:r>
              <a:rPr lang="en-IN" dirty="0" err="1"/>
              <a:t>X_train_orig.shape</a:t>
            </a:r>
            <a:r>
              <a:rPr lang="en-IN" dirty="0"/>
              <a:t>, </a:t>
            </a:r>
            <a:r>
              <a:rPr lang="en-IN" dirty="0" err="1"/>
              <a:t>X_test_orig.shape</a:t>
            </a:r>
            <a:r>
              <a:rPr lang="en-IN" dirty="0"/>
              <a:t>   </a:t>
            </a:r>
          </a:p>
          <a:p>
            <a:r>
              <a:rPr lang="en-IN" dirty="0"/>
              <a:t>((3910, 17), (978, 17))</a:t>
            </a:r>
          </a:p>
        </p:txBody>
      </p:sp>
    </p:spTree>
    <p:extLst>
      <p:ext uri="{BB962C8B-B14F-4D97-AF65-F5344CB8AC3E}">
        <p14:creationId xmlns:p14="http://schemas.microsoft.com/office/powerpoint/2010/main" val="3546661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EF3C-192D-54FF-87F0-1E7C823C005F}"/>
              </a:ext>
            </a:extLst>
          </p:cNvPr>
          <p:cNvSpPr>
            <a:spLocks noGrp="1"/>
          </p:cNvSpPr>
          <p:nvPr>
            <p:ph type="title"/>
          </p:nvPr>
        </p:nvSpPr>
        <p:spPr>
          <a:xfrm>
            <a:off x="806218" y="71718"/>
            <a:ext cx="10353762" cy="1257300"/>
          </a:xfrm>
        </p:spPr>
        <p:txBody>
          <a:bodyPr/>
          <a:lstStyle/>
          <a:p>
            <a:r>
              <a:rPr lang="en-IN" dirty="0"/>
              <a:t>Data Preprocessing </a:t>
            </a:r>
          </a:p>
        </p:txBody>
      </p:sp>
      <p:sp>
        <p:nvSpPr>
          <p:cNvPr id="3" name="Content Placeholder 2">
            <a:extLst>
              <a:ext uri="{FF2B5EF4-FFF2-40B4-BE49-F238E27FC236}">
                <a16:creationId xmlns:a16="http://schemas.microsoft.com/office/drawing/2014/main" id="{974A2B90-32F2-7D17-F133-ECAF0723C7CA}"/>
              </a:ext>
            </a:extLst>
          </p:cNvPr>
          <p:cNvSpPr>
            <a:spLocks noGrp="1"/>
          </p:cNvSpPr>
          <p:nvPr>
            <p:ph idx="1"/>
          </p:nvPr>
        </p:nvSpPr>
        <p:spPr>
          <a:xfrm>
            <a:off x="806218" y="1117226"/>
            <a:ext cx="10353762" cy="3714749"/>
          </a:xfrm>
        </p:spPr>
        <p:txBody>
          <a:bodyPr>
            <a:normAutofit fontScale="70000" lnSpcReduction="20000"/>
          </a:bodyPr>
          <a:lstStyle/>
          <a:p>
            <a:r>
              <a:rPr lang="en-IN" dirty="0"/>
              <a:t>For category data I have used One Hot encoder and for numeric data standard scaler is user.</a:t>
            </a:r>
          </a:p>
          <a:p>
            <a:r>
              <a:rPr lang="en-IN" dirty="0"/>
              <a:t>from </a:t>
            </a:r>
            <a:r>
              <a:rPr lang="en-IN" dirty="0" err="1"/>
              <a:t>sklearn.preprocessing</a:t>
            </a:r>
            <a:r>
              <a:rPr lang="en-IN" dirty="0"/>
              <a:t> import </a:t>
            </a:r>
            <a:r>
              <a:rPr lang="en-IN" dirty="0" err="1"/>
              <a:t>OneHotEncoder</a:t>
            </a:r>
            <a:r>
              <a:rPr lang="en-IN" dirty="0"/>
              <a:t>, </a:t>
            </a:r>
            <a:r>
              <a:rPr lang="en-IN" dirty="0" err="1"/>
              <a:t>StandardScaler</a:t>
            </a:r>
            <a:endParaRPr lang="en-IN" dirty="0"/>
          </a:p>
          <a:p>
            <a:r>
              <a:rPr lang="en-IN" dirty="0"/>
              <a:t>from </a:t>
            </a:r>
            <a:r>
              <a:rPr lang="en-IN" dirty="0" err="1"/>
              <a:t>sklearn.compose</a:t>
            </a:r>
            <a:r>
              <a:rPr lang="en-IN" dirty="0"/>
              <a:t> import </a:t>
            </a:r>
            <a:r>
              <a:rPr lang="en-IN" dirty="0" err="1"/>
              <a:t>ColumnTransformer</a:t>
            </a:r>
            <a:endParaRPr lang="en-IN" dirty="0"/>
          </a:p>
          <a:p>
            <a:pPr marL="36900" indent="0">
              <a:buNone/>
            </a:pPr>
            <a:endParaRPr lang="en-IN" dirty="0"/>
          </a:p>
          <a:p>
            <a:pPr marL="36900" indent="0">
              <a:buNone/>
            </a:pPr>
            <a:r>
              <a:rPr lang="en-IN" sz="1900" dirty="0" err="1"/>
              <a:t>numeric_transformer</a:t>
            </a:r>
            <a:r>
              <a:rPr lang="en-IN" sz="1900" dirty="0"/>
              <a:t> = </a:t>
            </a:r>
            <a:r>
              <a:rPr lang="en-IN" sz="1900" dirty="0" err="1"/>
              <a:t>StandardScaler</a:t>
            </a:r>
            <a:r>
              <a:rPr lang="en-IN" sz="1900" dirty="0"/>
              <a:t>()</a:t>
            </a:r>
          </a:p>
          <a:p>
            <a:pPr marL="36900" indent="0">
              <a:buNone/>
            </a:pPr>
            <a:r>
              <a:rPr lang="en-IN" sz="1900" dirty="0" err="1"/>
              <a:t>oh_transformer</a:t>
            </a:r>
            <a:r>
              <a:rPr lang="en-IN" sz="1900" dirty="0"/>
              <a:t> = </a:t>
            </a:r>
            <a:r>
              <a:rPr lang="en-IN" sz="1900" dirty="0" err="1"/>
              <a:t>OneHotEncoder</a:t>
            </a:r>
            <a:r>
              <a:rPr lang="en-IN" sz="1900" dirty="0"/>
              <a:t>(drop='first')</a:t>
            </a:r>
          </a:p>
          <a:p>
            <a:pPr marL="36900" indent="0">
              <a:buNone/>
            </a:pPr>
            <a:endParaRPr lang="en-IN" sz="1900" dirty="0"/>
          </a:p>
          <a:p>
            <a:pPr marL="36900" indent="0">
              <a:buNone/>
            </a:pPr>
            <a:r>
              <a:rPr lang="en-IN" sz="1900" dirty="0"/>
              <a:t>preprocessor = </a:t>
            </a:r>
            <a:r>
              <a:rPr lang="en-IN" sz="1900" dirty="0" err="1"/>
              <a:t>ColumnTransformer</a:t>
            </a:r>
            <a:r>
              <a:rPr lang="en-IN" sz="1900" dirty="0"/>
              <a:t>(</a:t>
            </a:r>
          </a:p>
          <a:p>
            <a:pPr marL="36900" indent="0">
              <a:buNone/>
            </a:pPr>
            <a:r>
              <a:rPr lang="en-IN" sz="1900" dirty="0"/>
              <a:t>    [</a:t>
            </a:r>
          </a:p>
          <a:p>
            <a:pPr marL="36900" indent="0">
              <a:buNone/>
            </a:pPr>
            <a:r>
              <a:rPr lang="en-IN" sz="1900" dirty="0"/>
              <a:t>        ("</a:t>
            </a:r>
            <a:r>
              <a:rPr lang="en-IN" sz="1900" dirty="0" err="1"/>
              <a:t>OneHotEncoder</a:t>
            </a:r>
            <a:r>
              <a:rPr lang="en-IN" sz="1900" dirty="0"/>
              <a:t>", </a:t>
            </a:r>
            <a:r>
              <a:rPr lang="en-IN" sz="1900" dirty="0" err="1"/>
              <a:t>oh_transformer</a:t>
            </a:r>
            <a:r>
              <a:rPr lang="en-IN" sz="1900" dirty="0"/>
              <a:t>, </a:t>
            </a:r>
            <a:r>
              <a:rPr lang="en-IN" sz="1900" dirty="0" err="1"/>
              <a:t>cat_features</a:t>
            </a:r>
            <a:r>
              <a:rPr lang="en-IN" sz="1900" dirty="0"/>
              <a:t>), </a:t>
            </a:r>
          </a:p>
          <a:p>
            <a:pPr marL="36900" indent="0">
              <a:buNone/>
            </a:pPr>
            <a:r>
              <a:rPr lang="en-IN" sz="1900" dirty="0"/>
              <a:t>  ("</a:t>
            </a:r>
            <a:r>
              <a:rPr lang="en-IN" sz="1900" dirty="0" err="1"/>
              <a:t>StandardScaler</a:t>
            </a:r>
            <a:r>
              <a:rPr lang="en-IN" sz="1900" dirty="0"/>
              <a:t>", </a:t>
            </a:r>
            <a:r>
              <a:rPr lang="en-IN" sz="1900" dirty="0" err="1"/>
              <a:t>numeric_transformer</a:t>
            </a:r>
            <a:r>
              <a:rPr lang="en-IN" sz="1900" dirty="0"/>
              <a:t>, </a:t>
            </a:r>
            <a:r>
              <a:rPr lang="en-IN" sz="1900" dirty="0" err="1"/>
              <a:t>num_features</a:t>
            </a:r>
            <a:r>
              <a:rPr lang="en-IN" sz="1900" dirty="0"/>
              <a:t>)])</a:t>
            </a:r>
          </a:p>
          <a:p>
            <a:pPr marL="36900" indent="0">
              <a:buNone/>
            </a:pPr>
            <a:endParaRPr lang="en-IN" sz="1900" dirty="0"/>
          </a:p>
          <a:p>
            <a:pPr marL="36900" indent="0">
              <a:buNone/>
            </a:pPr>
            <a:endParaRPr lang="en-IN" sz="1900" dirty="0"/>
          </a:p>
        </p:txBody>
      </p:sp>
      <p:pic>
        <p:nvPicPr>
          <p:cNvPr id="6" name="Picture 5">
            <a:extLst>
              <a:ext uri="{FF2B5EF4-FFF2-40B4-BE49-F238E27FC236}">
                <a16:creationId xmlns:a16="http://schemas.microsoft.com/office/drawing/2014/main" id="{498DE567-5804-5ADB-22C6-55848B3F5672}"/>
              </a:ext>
            </a:extLst>
          </p:cNvPr>
          <p:cNvPicPr>
            <a:picLocks noChangeAspect="1"/>
          </p:cNvPicPr>
          <p:nvPr/>
        </p:nvPicPr>
        <p:blipFill>
          <a:blip r:embed="rId2"/>
          <a:stretch>
            <a:fillRect/>
          </a:stretch>
        </p:blipFill>
        <p:spPr>
          <a:xfrm>
            <a:off x="8238373" y="3110117"/>
            <a:ext cx="2743583" cy="1086002"/>
          </a:xfrm>
          <a:prstGeom prst="rect">
            <a:avLst/>
          </a:prstGeom>
        </p:spPr>
      </p:pic>
    </p:spTree>
    <p:extLst>
      <p:ext uri="{BB962C8B-B14F-4D97-AF65-F5344CB8AC3E}">
        <p14:creationId xmlns:p14="http://schemas.microsoft.com/office/powerpoint/2010/main" val="405069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r>
              <a:rPr lang="en-US" dirty="0"/>
              <a:t>Agenda</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18594096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83B7-9617-66E8-647A-2878AB993782}"/>
              </a:ext>
            </a:extLst>
          </p:cNvPr>
          <p:cNvSpPr>
            <a:spLocks noGrp="1"/>
          </p:cNvSpPr>
          <p:nvPr>
            <p:ph type="title"/>
          </p:nvPr>
        </p:nvSpPr>
        <p:spPr/>
        <p:txBody>
          <a:bodyPr/>
          <a:lstStyle/>
          <a:p>
            <a:r>
              <a:rPr lang="en-IN" dirty="0"/>
              <a:t>Model with different algorithms </a:t>
            </a:r>
          </a:p>
        </p:txBody>
      </p:sp>
      <p:sp>
        <p:nvSpPr>
          <p:cNvPr id="3" name="Content Placeholder 2">
            <a:extLst>
              <a:ext uri="{FF2B5EF4-FFF2-40B4-BE49-F238E27FC236}">
                <a16:creationId xmlns:a16="http://schemas.microsoft.com/office/drawing/2014/main" id="{ADDAA5D6-6DFA-1D5F-4F67-8C18E4985F3E}"/>
              </a:ext>
            </a:extLst>
          </p:cNvPr>
          <p:cNvSpPr>
            <a:spLocks noGrp="1"/>
          </p:cNvSpPr>
          <p:nvPr>
            <p:ph idx="1"/>
          </p:nvPr>
        </p:nvSpPr>
        <p:spPr/>
        <p:txBody>
          <a:bodyPr/>
          <a:lstStyle/>
          <a:p>
            <a:r>
              <a:rPr lang="en-IN" dirty="0"/>
              <a:t>We have used for below algorithm to train our model </a:t>
            </a:r>
          </a:p>
          <a:p>
            <a:pPr lvl="1"/>
            <a:r>
              <a:rPr lang="en-IN" sz="1400" dirty="0"/>
              <a:t> "Logistic Regression": </a:t>
            </a:r>
            <a:r>
              <a:rPr lang="en-IN" sz="1400" dirty="0" err="1"/>
              <a:t>LogisticRegression</a:t>
            </a:r>
            <a:r>
              <a:rPr lang="en-IN" sz="1400" dirty="0"/>
              <a:t>(),</a:t>
            </a:r>
          </a:p>
          <a:p>
            <a:pPr lvl="1"/>
            <a:r>
              <a:rPr lang="en-IN" sz="1400" dirty="0"/>
              <a:t> "Decision Tree": </a:t>
            </a:r>
            <a:r>
              <a:rPr lang="en-IN" sz="1400" dirty="0" err="1"/>
              <a:t>DecisionTreeClassifier</a:t>
            </a:r>
            <a:r>
              <a:rPr lang="en-IN" sz="1400" dirty="0"/>
              <a:t>(),</a:t>
            </a:r>
          </a:p>
          <a:p>
            <a:pPr lvl="1"/>
            <a:r>
              <a:rPr lang="en-IN" sz="1400" dirty="0"/>
              <a:t> "Random Forest": </a:t>
            </a:r>
            <a:r>
              <a:rPr lang="en-IN" sz="1400" dirty="0" err="1"/>
              <a:t>RandomForestClassifier</a:t>
            </a:r>
            <a:r>
              <a:rPr lang="en-IN" sz="1400" dirty="0"/>
              <a:t>(),</a:t>
            </a:r>
          </a:p>
          <a:p>
            <a:pPr lvl="1"/>
            <a:r>
              <a:rPr lang="en-IN" sz="1400" dirty="0"/>
              <a:t> "Bagging": </a:t>
            </a:r>
            <a:r>
              <a:rPr lang="en-IN" sz="1400" dirty="0" err="1"/>
              <a:t>BaggingClassifier</a:t>
            </a:r>
            <a:r>
              <a:rPr lang="en-IN" sz="1400" dirty="0"/>
              <a:t>(),</a:t>
            </a:r>
          </a:p>
          <a:p>
            <a:pPr lvl="1"/>
            <a:r>
              <a:rPr lang="en-IN" sz="1400" dirty="0"/>
              <a:t> "SVC": </a:t>
            </a:r>
            <a:r>
              <a:rPr lang="en-IN" sz="1400" dirty="0" err="1"/>
              <a:t>svm.LinearSVC</a:t>
            </a:r>
            <a:r>
              <a:rPr lang="en-IN" sz="1400" dirty="0"/>
              <a:t>()</a:t>
            </a:r>
          </a:p>
        </p:txBody>
      </p:sp>
    </p:spTree>
    <p:extLst>
      <p:ext uri="{BB962C8B-B14F-4D97-AF65-F5344CB8AC3E}">
        <p14:creationId xmlns:p14="http://schemas.microsoft.com/office/powerpoint/2010/main" val="123004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E8BBEA-DA82-D75B-0150-36CB91AF698A}"/>
              </a:ext>
            </a:extLst>
          </p:cNvPr>
          <p:cNvSpPr>
            <a:spLocks noGrp="1"/>
          </p:cNvSpPr>
          <p:nvPr>
            <p:ph type="title"/>
          </p:nvPr>
        </p:nvSpPr>
        <p:spPr/>
        <p:txBody>
          <a:bodyPr/>
          <a:lstStyle/>
          <a:p>
            <a:r>
              <a:rPr lang="en-IN" dirty="0"/>
              <a:t>Model Performance</a:t>
            </a:r>
          </a:p>
        </p:txBody>
      </p:sp>
      <p:sp>
        <p:nvSpPr>
          <p:cNvPr id="7" name="Text Placeholder 6">
            <a:extLst>
              <a:ext uri="{FF2B5EF4-FFF2-40B4-BE49-F238E27FC236}">
                <a16:creationId xmlns:a16="http://schemas.microsoft.com/office/drawing/2014/main" id="{15C23DAB-A311-436A-95CA-87F3C0CC9A0C}"/>
              </a:ext>
            </a:extLst>
          </p:cNvPr>
          <p:cNvSpPr>
            <a:spLocks noGrp="1"/>
          </p:cNvSpPr>
          <p:nvPr>
            <p:ph type="body" idx="1"/>
          </p:nvPr>
        </p:nvSpPr>
        <p:spPr/>
        <p:txBody>
          <a:bodyPr/>
          <a:lstStyle/>
          <a:p>
            <a:r>
              <a:rPr lang="en-US" dirty="0"/>
              <a:t>Logistic Regression </a:t>
            </a:r>
          </a:p>
        </p:txBody>
      </p:sp>
      <p:sp>
        <p:nvSpPr>
          <p:cNvPr id="8" name="Text Placeholder 7">
            <a:extLst>
              <a:ext uri="{FF2B5EF4-FFF2-40B4-BE49-F238E27FC236}">
                <a16:creationId xmlns:a16="http://schemas.microsoft.com/office/drawing/2014/main" id="{EFDFDC6E-E4EE-272A-CDB9-1FB9728AE23F}"/>
              </a:ext>
            </a:extLst>
          </p:cNvPr>
          <p:cNvSpPr>
            <a:spLocks noGrp="1"/>
          </p:cNvSpPr>
          <p:nvPr>
            <p:ph type="body" sz="quarter" idx="3"/>
          </p:nvPr>
        </p:nvSpPr>
        <p:spPr/>
        <p:txBody>
          <a:bodyPr/>
          <a:lstStyle/>
          <a:p>
            <a:r>
              <a:rPr lang="en-US" dirty="0"/>
              <a:t>Decision Tree </a:t>
            </a:r>
          </a:p>
        </p:txBody>
      </p:sp>
      <p:sp>
        <p:nvSpPr>
          <p:cNvPr id="9" name="Text Placeholder 8">
            <a:extLst>
              <a:ext uri="{FF2B5EF4-FFF2-40B4-BE49-F238E27FC236}">
                <a16:creationId xmlns:a16="http://schemas.microsoft.com/office/drawing/2014/main" id="{E1989BC1-3FD1-D1E7-864B-F161D6DADA49}"/>
              </a:ext>
            </a:extLst>
          </p:cNvPr>
          <p:cNvSpPr>
            <a:spLocks noGrp="1"/>
          </p:cNvSpPr>
          <p:nvPr>
            <p:ph type="body" sz="quarter" idx="13"/>
          </p:nvPr>
        </p:nvSpPr>
        <p:spPr/>
        <p:txBody>
          <a:bodyPr/>
          <a:lstStyle/>
          <a:p>
            <a:r>
              <a:rPr lang="en-US" dirty="0"/>
              <a:t>Random Forest </a:t>
            </a:r>
          </a:p>
        </p:txBody>
      </p:sp>
      <p:sp>
        <p:nvSpPr>
          <p:cNvPr id="10" name="Text Placeholder 9">
            <a:extLst>
              <a:ext uri="{FF2B5EF4-FFF2-40B4-BE49-F238E27FC236}">
                <a16:creationId xmlns:a16="http://schemas.microsoft.com/office/drawing/2014/main" id="{F3C57990-E48F-1DB5-93E1-2C0AD672299B}"/>
              </a:ext>
            </a:extLst>
          </p:cNvPr>
          <p:cNvSpPr>
            <a:spLocks noGrp="1"/>
          </p:cNvSpPr>
          <p:nvPr>
            <p:ph type="body" sz="half" idx="15"/>
          </p:nvPr>
        </p:nvSpPr>
        <p:spPr/>
        <p:txBody>
          <a:bodyPr>
            <a:normAutofit fontScale="77500" lnSpcReduction="20000"/>
          </a:bodyPr>
          <a:lstStyle/>
          <a:p>
            <a:r>
              <a:rPr lang="en-US" dirty="0"/>
              <a:t>Model performance for Training set:</a:t>
            </a:r>
          </a:p>
          <a:p>
            <a:r>
              <a:rPr lang="en-US" dirty="0"/>
              <a:t>Accuracy: 0.8458</a:t>
            </a:r>
          </a:p>
          <a:p>
            <a:r>
              <a:rPr lang="en-US" dirty="0"/>
              <a:t>F1 Score: 0.4230</a:t>
            </a:r>
          </a:p>
          <a:p>
            <a:r>
              <a:rPr lang="en-US" dirty="0"/>
              <a:t>Precision: 0.6994</a:t>
            </a:r>
          </a:p>
          <a:p>
            <a:r>
              <a:rPr lang="en-US" dirty="0"/>
              <a:t>Recall: 0.3032</a:t>
            </a:r>
          </a:p>
          <a:p>
            <a:endParaRPr lang="en-US" dirty="0"/>
          </a:p>
          <a:p>
            <a:r>
              <a:rPr lang="en-US" dirty="0"/>
              <a:t>Model performance for Testing set:</a:t>
            </a:r>
          </a:p>
          <a:p>
            <a:r>
              <a:rPr lang="en-US" dirty="0"/>
              <a:t>Accuracy: 0.8354</a:t>
            </a:r>
          </a:p>
          <a:p>
            <a:r>
              <a:rPr lang="en-US" dirty="0"/>
              <a:t>F1 Score: 0.4103</a:t>
            </a:r>
          </a:p>
          <a:p>
            <a:r>
              <a:rPr lang="en-US" dirty="0"/>
              <a:t>Precision: 0.6829</a:t>
            </a:r>
          </a:p>
          <a:p>
            <a:r>
              <a:rPr lang="en-US" dirty="0"/>
              <a:t>Recall: 0.2932</a:t>
            </a:r>
            <a:endParaRPr lang="en-IN" dirty="0"/>
          </a:p>
        </p:txBody>
      </p:sp>
      <p:sp>
        <p:nvSpPr>
          <p:cNvPr id="11" name="Text Placeholder 10">
            <a:extLst>
              <a:ext uri="{FF2B5EF4-FFF2-40B4-BE49-F238E27FC236}">
                <a16:creationId xmlns:a16="http://schemas.microsoft.com/office/drawing/2014/main" id="{5ADC9DD7-929A-4C8B-E0FB-CDC2ED3AA02B}"/>
              </a:ext>
            </a:extLst>
          </p:cNvPr>
          <p:cNvSpPr>
            <a:spLocks noGrp="1"/>
          </p:cNvSpPr>
          <p:nvPr>
            <p:ph type="body" sz="half" idx="16"/>
          </p:nvPr>
        </p:nvSpPr>
        <p:spPr/>
        <p:txBody>
          <a:bodyPr>
            <a:normAutofit fontScale="77500" lnSpcReduction="20000"/>
          </a:bodyPr>
          <a:lstStyle/>
          <a:p>
            <a:r>
              <a:rPr lang="en-US" dirty="0"/>
              <a:t>Model performance for Training set:</a:t>
            </a:r>
          </a:p>
          <a:p>
            <a:r>
              <a:rPr lang="en-US" dirty="0"/>
              <a:t>Accuracy: 1.0000</a:t>
            </a:r>
          </a:p>
          <a:p>
            <a:r>
              <a:rPr lang="en-US" dirty="0"/>
              <a:t>F1 Score: 1.0000</a:t>
            </a:r>
          </a:p>
          <a:p>
            <a:r>
              <a:rPr lang="en-US" dirty="0"/>
              <a:t>Precision: 1.0000</a:t>
            </a:r>
          </a:p>
          <a:p>
            <a:r>
              <a:rPr lang="en-US" dirty="0"/>
              <a:t>Recall: 1.0000</a:t>
            </a:r>
          </a:p>
          <a:p>
            <a:endParaRPr lang="en-US" dirty="0"/>
          </a:p>
          <a:p>
            <a:r>
              <a:rPr lang="en-US" dirty="0"/>
              <a:t>Model performance for Testing set:</a:t>
            </a:r>
          </a:p>
          <a:p>
            <a:r>
              <a:rPr lang="en-US" dirty="0"/>
              <a:t>Accuracy: 0.9110</a:t>
            </a:r>
          </a:p>
          <a:p>
            <a:r>
              <a:rPr lang="en-US" dirty="0"/>
              <a:t>F1 Score: 0.7668</a:t>
            </a:r>
          </a:p>
          <a:p>
            <a:r>
              <a:rPr lang="en-US" dirty="0"/>
              <a:t>Precision: 0.7857</a:t>
            </a:r>
          </a:p>
          <a:p>
            <a:r>
              <a:rPr lang="en-US" dirty="0"/>
              <a:t>Recall: 0.7487</a:t>
            </a:r>
            <a:endParaRPr lang="en-IN" dirty="0"/>
          </a:p>
        </p:txBody>
      </p:sp>
      <p:sp>
        <p:nvSpPr>
          <p:cNvPr id="12" name="Text Placeholder 11">
            <a:extLst>
              <a:ext uri="{FF2B5EF4-FFF2-40B4-BE49-F238E27FC236}">
                <a16:creationId xmlns:a16="http://schemas.microsoft.com/office/drawing/2014/main" id="{8069F20E-C868-CC5C-F28C-804312F9FC15}"/>
              </a:ext>
            </a:extLst>
          </p:cNvPr>
          <p:cNvSpPr>
            <a:spLocks noGrp="1"/>
          </p:cNvSpPr>
          <p:nvPr>
            <p:ph type="body" sz="half" idx="17"/>
          </p:nvPr>
        </p:nvSpPr>
        <p:spPr/>
        <p:txBody>
          <a:bodyPr>
            <a:normAutofit fontScale="77500" lnSpcReduction="20000"/>
          </a:bodyPr>
          <a:lstStyle/>
          <a:p>
            <a:r>
              <a:rPr lang="en-US" dirty="0"/>
              <a:t>Model performance for Training set:</a:t>
            </a:r>
          </a:p>
          <a:p>
            <a:r>
              <a:rPr lang="en-US" dirty="0"/>
              <a:t>Accuracy: 1.0000</a:t>
            </a:r>
          </a:p>
          <a:p>
            <a:r>
              <a:rPr lang="en-US" dirty="0"/>
              <a:t>F1 Score: 1.0000</a:t>
            </a:r>
          </a:p>
          <a:p>
            <a:r>
              <a:rPr lang="en-US" dirty="0"/>
              <a:t>Precision: 1.0000</a:t>
            </a:r>
          </a:p>
          <a:p>
            <a:r>
              <a:rPr lang="en-US" dirty="0"/>
              <a:t>Recall: 1.0000</a:t>
            </a:r>
          </a:p>
          <a:p>
            <a:endParaRPr lang="en-US" dirty="0"/>
          </a:p>
          <a:p>
            <a:r>
              <a:rPr lang="en-US" dirty="0"/>
              <a:t>Model performance for Testing set:</a:t>
            </a:r>
          </a:p>
          <a:p>
            <a:r>
              <a:rPr lang="en-US" dirty="0"/>
              <a:t>Accuracy: 0.9325</a:t>
            </a:r>
          </a:p>
          <a:p>
            <a:r>
              <a:rPr lang="en-US" dirty="0"/>
              <a:t>F1 Score: 0.7950</a:t>
            </a:r>
          </a:p>
          <a:p>
            <a:r>
              <a:rPr lang="en-US" dirty="0"/>
              <a:t>Precision: 0.9771</a:t>
            </a:r>
          </a:p>
          <a:p>
            <a:r>
              <a:rPr lang="en-US" dirty="0"/>
              <a:t>Recall: 0.6702</a:t>
            </a:r>
            <a:endParaRPr lang="en-IN" dirty="0"/>
          </a:p>
        </p:txBody>
      </p:sp>
    </p:spTree>
    <p:extLst>
      <p:ext uri="{BB962C8B-B14F-4D97-AF65-F5344CB8AC3E}">
        <p14:creationId xmlns:p14="http://schemas.microsoft.com/office/powerpoint/2010/main" val="350675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1CA2D1-8168-26D9-87F4-A7DCD9691B7E}"/>
              </a:ext>
            </a:extLst>
          </p:cNvPr>
          <p:cNvSpPr>
            <a:spLocks noGrp="1"/>
          </p:cNvSpPr>
          <p:nvPr>
            <p:ph type="title" idx="4294967295"/>
          </p:nvPr>
        </p:nvSpPr>
        <p:spPr>
          <a:xfrm>
            <a:off x="0" y="0"/>
            <a:ext cx="10353675" cy="969963"/>
          </a:xfrm>
        </p:spPr>
        <p:txBody>
          <a:bodyPr/>
          <a:lstStyle/>
          <a:p>
            <a:r>
              <a:rPr lang="en-IN" dirty="0"/>
              <a:t>Classification report and ROC curve</a:t>
            </a:r>
          </a:p>
        </p:txBody>
      </p:sp>
      <p:pic>
        <p:nvPicPr>
          <p:cNvPr id="21" name="Picture Placeholder 20">
            <a:extLst>
              <a:ext uri="{FF2B5EF4-FFF2-40B4-BE49-F238E27FC236}">
                <a16:creationId xmlns:a16="http://schemas.microsoft.com/office/drawing/2014/main" id="{BB702E47-81EF-104B-D942-72AD8B6B66EB}"/>
              </a:ext>
            </a:extLst>
          </p:cNvPr>
          <p:cNvPicPr>
            <a:picLocks noGrp="1" noChangeAspect="1"/>
          </p:cNvPicPr>
          <p:nvPr>
            <p:ph type="pic" idx="4294967295"/>
          </p:nvPr>
        </p:nvPicPr>
        <p:blipFill rotWithShape="1">
          <a:blip r:embed="rId2">
            <a:extLst>
              <a:ext uri="{28A0092B-C50C-407E-A947-70E740481C1C}">
                <a14:useLocalDpi xmlns:a14="http://schemas.microsoft.com/office/drawing/2010/main" val="0"/>
              </a:ext>
            </a:extLst>
          </a:blip>
          <a:srcRect t="-1127" r="-188" b="-617"/>
          <a:stretch/>
        </p:blipFill>
        <p:spPr bwMode="auto">
          <a:xfrm>
            <a:off x="486799" y="796525"/>
            <a:ext cx="2408801" cy="1908978"/>
          </a:xfrm>
          <a:prstGeom prst="rect">
            <a:avLst/>
          </a:prstGeom>
          <a:noFill/>
          <a:ln>
            <a:noFill/>
          </a:ln>
        </p:spPr>
      </p:pic>
      <p:pic>
        <p:nvPicPr>
          <p:cNvPr id="22" name="Picture Placeholder 21">
            <a:extLst>
              <a:ext uri="{FF2B5EF4-FFF2-40B4-BE49-F238E27FC236}">
                <a16:creationId xmlns:a16="http://schemas.microsoft.com/office/drawing/2014/main" id="{FFE114D2-D308-4FBD-988D-1A79B0DC2CC5}"/>
              </a:ext>
            </a:extLst>
          </p:cNvPr>
          <p:cNvPicPr>
            <a:picLocks noGrp="1" noChangeAspect="1"/>
          </p:cNvPicPr>
          <p:nvPr>
            <p:ph type="pic" idx="4294967295"/>
          </p:nvPr>
        </p:nvPicPr>
        <p:blipFill rotWithShape="1">
          <a:blip r:embed="rId3"/>
          <a:srcRect t="-56" b="-6531"/>
          <a:stretch/>
        </p:blipFill>
        <p:spPr>
          <a:xfrm>
            <a:off x="486799" y="2840429"/>
            <a:ext cx="2408801" cy="2046119"/>
          </a:xfrm>
          <a:prstGeom prst="rect">
            <a:avLst/>
          </a:prstGeom>
        </p:spPr>
      </p:pic>
      <p:pic>
        <p:nvPicPr>
          <p:cNvPr id="23" name="Picture Placeholder 22">
            <a:extLst>
              <a:ext uri="{FF2B5EF4-FFF2-40B4-BE49-F238E27FC236}">
                <a16:creationId xmlns:a16="http://schemas.microsoft.com/office/drawing/2014/main" id="{DBB7F2CB-96D8-220E-C5C8-81A4463E4983}"/>
              </a:ext>
            </a:extLst>
          </p:cNvPr>
          <p:cNvPicPr>
            <a:picLocks noGrp="1" noChangeAspect="1"/>
          </p:cNvPicPr>
          <p:nvPr>
            <p:ph type="pic" idx="4294967295"/>
          </p:nvPr>
        </p:nvPicPr>
        <p:blipFill rotWithShape="1">
          <a:blip r:embed="rId4">
            <a:extLst>
              <a:ext uri="{28A0092B-C50C-407E-A947-70E740481C1C}">
                <a14:useLocalDpi xmlns:a14="http://schemas.microsoft.com/office/drawing/2010/main" val="0"/>
              </a:ext>
            </a:extLst>
          </a:blip>
          <a:srcRect t="1089" b="-1158"/>
          <a:stretch/>
        </p:blipFill>
        <p:spPr bwMode="auto">
          <a:xfrm>
            <a:off x="486799" y="4841482"/>
            <a:ext cx="2408801" cy="1896684"/>
          </a:xfrm>
          <a:prstGeom prst="rect">
            <a:avLst/>
          </a:prstGeom>
          <a:noFill/>
          <a:ln>
            <a:noFill/>
          </a:ln>
        </p:spPr>
      </p:pic>
      <p:pic>
        <p:nvPicPr>
          <p:cNvPr id="25" name="Picture 24">
            <a:extLst>
              <a:ext uri="{FF2B5EF4-FFF2-40B4-BE49-F238E27FC236}">
                <a16:creationId xmlns:a16="http://schemas.microsoft.com/office/drawing/2014/main" id="{8941C39B-1C1A-2A35-3D2D-114A1ED6B03A}"/>
              </a:ext>
            </a:extLst>
          </p:cNvPr>
          <p:cNvPicPr>
            <a:picLocks noChangeAspect="1"/>
          </p:cNvPicPr>
          <p:nvPr/>
        </p:nvPicPr>
        <p:blipFill>
          <a:blip r:embed="rId5"/>
          <a:stretch>
            <a:fillRect/>
          </a:stretch>
        </p:blipFill>
        <p:spPr>
          <a:xfrm>
            <a:off x="3293494" y="969963"/>
            <a:ext cx="6388389" cy="1332595"/>
          </a:xfrm>
          <a:prstGeom prst="rect">
            <a:avLst/>
          </a:prstGeom>
        </p:spPr>
      </p:pic>
      <p:pic>
        <p:nvPicPr>
          <p:cNvPr id="27" name="Picture 26">
            <a:extLst>
              <a:ext uri="{FF2B5EF4-FFF2-40B4-BE49-F238E27FC236}">
                <a16:creationId xmlns:a16="http://schemas.microsoft.com/office/drawing/2014/main" id="{52AB5D09-1F31-4296-49CE-5F08366E24BF}"/>
              </a:ext>
            </a:extLst>
          </p:cNvPr>
          <p:cNvPicPr>
            <a:picLocks noChangeAspect="1"/>
          </p:cNvPicPr>
          <p:nvPr/>
        </p:nvPicPr>
        <p:blipFill>
          <a:blip r:embed="rId6"/>
          <a:stretch>
            <a:fillRect/>
          </a:stretch>
        </p:blipFill>
        <p:spPr>
          <a:xfrm>
            <a:off x="3293494" y="3197190"/>
            <a:ext cx="6352655" cy="1332596"/>
          </a:xfrm>
          <a:prstGeom prst="rect">
            <a:avLst/>
          </a:prstGeom>
        </p:spPr>
      </p:pic>
      <p:pic>
        <p:nvPicPr>
          <p:cNvPr id="29" name="Picture 28">
            <a:extLst>
              <a:ext uri="{FF2B5EF4-FFF2-40B4-BE49-F238E27FC236}">
                <a16:creationId xmlns:a16="http://schemas.microsoft.com/office/drawing/2014/main" id="{44EE08EE-5430-783F-2BA4-E9B01060E546}"/>
              </a:ext>
            </a:extLst>
          </p:cNvPr>
          <p:cNvPicPr>
            <a:picLocks noChangeAspect="1"/>
          </p:cNvPicPr>
          <p:nvPr/>
        </p:nvPicPr>
        <p:blipFill>
          <a:blip r:embed="rId7"/>
          <a:stretch>
            <a:fillRect/>
          </a:stretch>
        </p:blipFill>
        <p:spPr>
          <a:xfrm>
            <a:off x="3293494" y="5036237"/>
            <a:ext cx="5731764" cy="1339596"/>
          </a:xfrm>
          <a:prstGeom prst="rect">
            <a:avLst/>
          </a:prstGeom>
        </p:spPr>
      </p:pic>
    </p:spTree>
    <p:extLst>
      <p:ext uri="{BB962C8B-B14F-4D97-AF65-F5344CB8AC3E}">
        <p14:creationId xmlns:p14="http://schemas.microsoft.com/office/powerpoint/2010/main" val="2739864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61E55-7910-675A-BA98-8F990367A395}"/>
              </a:ext>
            </a:extLst>
          </p:cNvPr>
          <p:cNvSpPr>
            <a:spLocks noGrp="1"/>
          </p:cNvSpPr>
          <p:nvPr>
            <p:ph type="title"/>
          </p:nvPr>
        </p:nvSpPr>
        <p:spPr>
          <a:xfrm>
            <a:off x="762473" y="45944"/>
            <a:ext cx="10353762" cy="1257300"/>
          </a:xfrm>
        </p:spPr>
        <p:txBody>
          <a:bodyPr/>
          <a:lstStyle/>
          <a:p>
            <a:r>
              <a:rPr lang="en-IN" dirty="0"/>
              <a:t>Cross Validation</a:t>
            </a:r>
          </a:p>
        </p:txBody>
      </p:sp>
      <p:sp>
        <p:nvSpPr>
          <p:cNvPr id="3" name="Content Placeholder 2">
            <a:extLst>
              <a:ext uri="{FF2B5EF4-FFF2-40B4-BE49-F238E27FC236}">
                <a16:creationId xmlns:a16="http://schemas.microsoft.com/office/drawing/2014/main" id="{55FE5897-83F8-939D-70AB-DAE57F9DBCA0}"/>
              </a:ext>
            </a:extLst>
          </p:cNvPr>
          <p:cNvSpPr>
            <a:spLocks noGrp="1"/>
          </p:cNvSpPr>
          <p:nvPr>
            <p:ph idx="1"/>
          </p:nvPr>
        </p:nvSpPr>
        <p:spPr>
          <a:xfrm>
            <a:off x="913795" y="1303244"/>
            <a:ext cx="10202440" cy="693644"/>
          </a:xfrm>
        </p:spPr>
        <p:txBody>
          <a:bodyPr>
            <a:normAutofit fontScale="62500" lnSpcReduction="20000"/>
          </a:bodyPr>
          <a:lstStyle/>
          <a:p>
            <a:r>
              <a:rPr lang="en-IN" dirty="0"/>
              <a:t>As </a:t>
            </a:r>
            <a:r>
              <a:rPr lang="en-IN" dirty="0" err="1"/>
              <a:t>RandomForest</a:t>
            </a:r>
            <a:r>
              <a:rPr lang="en-IN" dirty="0"/>
              <a:t> is giving good accuracy of 93 % , I have tried Cross validation and getting a Mean AUROC of 95.26 %, which is a good matrix and conclude that best estimator for holiday package is Random Forest</a:t>
            </a:r>
          </a:p>
          <a:p>
            <a:pPr marL="36900" indent="0">
              <a:buNone/>
            </a:pPr>
            <a:endParaRPr lang="en-IN" sz="1700" dirty="0"/>
          </a:p>
        </p:txBody>
      </p:sp>
      <p:sp>
        <p:nvSpPr>
          <p:cNvPr id="4" name="Content Placeholder 2">
            <a:extLst>
              <a:ext uri="{FF2B5EF4-FFF2-40B4-BE49-F238E27FC236}">
                <a16:creationId xmlns:a16="http://schemas.microsoft.com/office/drawing/2014/main" id="{8EC9866C-4265-5C70-6828-6ED4032A36DB}"/>
              </a:ext>
            </a:extLst>
          </p:cNvPr>
          <p:cNvSpPr txBox="1">
            <a:spLocks/>
          </p:cNvSpPr>
          <p:nvPr/>
        </p:nvSpPr>
        <p:spPr>
          <a:xfrm>
            <a:off x="913795" y="1996888"/>
            <a:ext cx="4178158" cy="3714749"/>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fr-FR" sz="1700" dirty="0" err="1"/>
              <a:t>rf</a:t>
            </a:r>
            <a:r>
              <a:rPr lang="fr-FR" sz="1700" dirty="0"/>
              <a:t> = </a:t>
            </a:r>
            <a:r>
              <a:rPr lang="fr-FR" sz="1700" dirty="0" err="1"/>
              <a:t>RandomForestClassifier</a:t>
            </a:r>
            <a:r>
              <a:rPr lang="fr-FR" sz="1700" dirty="0"/>
              <a:t>()</a:t>
            </a:r>
          </a:p>
          <a:p>
            <a:pPr marL="36900" indent="0">
              <a:buFont typeface="Wingdings 2" charset="2"/>
              <a:buNone/>
            </a:pPr>
            <a:r>
              <a:rPr lang="fr-FR" sz="1700" dirty="0" err="1"/>
              <a:t>rf.fit</a:t>
            </a:r>
            <a:r>
              <a:rPr lang="fr-FR" sz="1700" dirty="0"/>
              <a:t>(</a:t>
            </a:r>
            <a:r>
              <a:rPr lang="fr-FR" sz="1700" dirty="0" err="1"/>
              <a:t>X_train</a:t>
            </a:r>
            <a:r>
              <a:rPr lang="fr-FR" sz="1700" dirty="0"/>
              <a:t>, </a:t>
            </a:r>
            <a:r>
              <a:rPr lang="fr-FR" sz="1700" dirty="0" err="1"/>
              <a:t>y_train</a:t>
            </a:r>
            <a:r>
              <a:rPr lang="fr-FR" sz="1700" dirty="0"/>
              <a:t>)</a:t>
            </a:r>
          </a:p>
          <a:p>
            <a:pPr marL="36900" indent="0">
              <a:buFont typeface="Wingdings 2" charset="2"/>
              <a:buNone/>
            </a:pPr>
            <a:r>
              <a:rPr lang="fr-FR" sz="1700" dirty="0" err="1"/>
              <a:t>print</a:t>
            </a:r>
            <a:r>
              <a:rPr lang="fr-FR" sz="1700" dirty="0"/>
              <a:t>('</a:t>
            </a:r>
            <a:r>
              <a:rPr lang="fr-FR" sz="1700" dirty="0" err="1"/>
              <a:t>success</a:t>
            </a:r>
            <a:r>
              <a:rPr lang="fr-FR" sz="1700" dirty="0"/>
              <a:t>’)</a:t>
            </a:r>
          </a:p>
          <a:p>
            <a:pPr marL="36900" indent="0">
              <a:buFont typeface="Wingdings 2" charset="2"/>
              <a:buNone/>
            </a:pPr>
            <a:r>
              <a:rPr lang="en-IN" sz="1700" dirty="0"/>
              <a:t>from </a:t>
            </a:r>
            <a:r>
              <a:rPr lang="en-IN" sz="1700" dirty="0" err="1"/>
              <a:t>sklearn.model_selection</a:t>
            </a:r>
            <a:r>
              <a:rPr lang="en-IN" sz="1700" dirty="0"/>
              <a:t> import  </a:t>
            </a:r>
            <a:r>
              <a:rPr lang="en-IN" sz="1700" dirty="0" err="1"/>
              <a:t>cross_val_score</a:t>
            </a:r>
            <a:r>
              <a:rPr lang="en-IN" sz="1700" dirty="0"/>
              <a:t>,  </a:t>
            </a:r>
            <a:r>
              <a:rPr lang="en-IN" sz="1700" dirty="0" err="1"/>
              <a:t>RepeatedStratifiedKFold</a:t>
            </a:r>
            <a:endParaRPr lang="en-IN" sz="1700" dirty="0"/>
          </a:p>
          <a:p>
            <a:pPr marL="36900" indent="0">
              <a:buFont typeface="Wingdings 2" charset="2"/>
              <a:buNone/>
            </a:pPr>
            <a:r>
              <a:rPr lang="en-IN" sz="1700" dirty="0"/>
              <a:t>cv = </a:t>
            </a:r>
            <a:r>
              <a:rPr lang="en-IN" sz="1700" dirty="0" err="1"/>
              <a:t>RepeatedStratifiedKFold</a:t>
            </a:r>
            <a:r>
              <a:rPr lang="en-IN" sz="1700" dirty="0"/>
              <a:t>(</a:t>
            </a:r>
            <a:r>
              <a:rPr lang="en-IN" sz="1700" dirty="0" err="1"/>
              <a:t>n_splits</a:t>
            </a:r>
            <a:r>
              <a:rPr lang="en-IN" sz="1700" dirty="0"/>
              <a:t>=5, </a:t>
            </a:r>
            <a:r>
              <a:rPr lang="en-IN" sz="1700" dirty="0" err="1"/>
              <a:t>n_repeats</a:t>
            </a:r>
            <a:r>
              <a:rPr lang="en-IN" sz="1700" dirty="0"/>
              <a:t>=3, </a:t>
            </a:r>
            <a:r>
              <a:rPr lang="en-IN" sz="1700" dirty="0" err="1"/>
              <a:t>random_state</a:t>
            </a:r>
            <a:r>
              <a:rPr lang="en-IN" sz="1700" dirty="0"/>
              <a:t>=1)</a:t>
            </a:r>
          </a:p>
          <a:p>
            <a:pPr marL="36900" indent="0">
              <a:buFont typeface="Wingdings 2" charset="2"/>
              <a:buNone/>
            </a:pPr>
            <a:r>
              <a:rPr lang="en-IN" sz="1700" dirty="0"/>
              <a:t>scores = </a:t>
            </a:r>
            <a:r>
              <a:rPr lang="en-IN" sz="1700" dirty="0" err="1"/>
              <a:t>cross_val_score</a:t>
            </a:r>
            <a:r>
              <a:rPr lang="en-IN" sz="1700" dirty="0"/>
              <a:t>(rf, </a:t>
            </a:r>
            <a:r>
              <a:rPr lang="en-IN" sz="1700" dirty="0" err="1"/>
              <a:t>X_train</a:t>
            </a:r>
            <a:r>
              <a:rPr lang="en-IN" sz="1700" dirty="0"/>
              <a:t>, </a:t>
            </a:r>
            <a:r>
              <a:rPr lang="en-IN" sz="1700" dirty="0" err="1"/>
              <a:t>y_train</a:t>
            </a:r>
            <a:r>
              <a:rPr lang="en-IN" sz="1700" dirty="0"/>
              <a:t>, scoring = '</a:t>
            </a:r>
            <a:r>
              <a:rPr lang="en-IN" sz="1700" dirty="0" err="1"/>
              <a:t>roc_auc</a:t>
            </a:r>
            <a:r>
              <a:rPr lang="en-IN" sz="1700" dirty="0"/>
              <a:t>', cv = cv)</a:t>
            </a:r>
          </a:p>
          <a:p>
            <a:pPr marL="36900" indent="0">
              <a:buFont typeface="Wingdings 2" charset="2"/>
              <a:buNone/>
            </a:pPr>
            <a:r>
              <a:rPr lang="en-IN" sz="1700" dirty="0"/>
              <a:t>AUROC = </a:t>
            </a:r>
            <a:r>
              <a:rPr lang="en-IN" sz="1700" dirty="0" err="1"/>
              <a:t>np.mean</a:t>
            </a:r>
            <a:r>
              <a:rPr lang="en-IN" sz="1700" dirty="0"/>
              <a:t>(scores)</a:t>
            </a:r>
          </a:p>
          <a:p>
            <a:pPr marL="36900" indent="0">
              <a:buFont typeface="Wingdings 2" charset="2"/>
              <a:buNone/>
            </a:pPr>
            <a:endParaRPr lang="en-IN" sz="1700" dirty="0"/>
          </a:p>
          <a:p>
            <a:pPr marL="36900" indent="0">
              <a:buFont typeface="Wingdings 2" charset="2"/>
              <a:buNone/>
            </a:pPr>
            <a:r>
              <a:rPr lang="en-IN" sz="1700" dirty="0"/>
              <a:t># print the mean AUROC score</a:t>
            </a:r>
          </a:p>
          <a:p>
            <a:pPr marL="36900" indent="0">
              <a:buFont typeface="Wingdings 2" charset="2"/>
              <a:buNone/>
            </a:pPr>
            <a:r>
              <a:rPr lang="en-IN" sz="1700" dirty="0"/>
              <a:t>print('Mean AUROC: %.4f' % (AUROC))</a:t>
            </a:r>
          </a:p>
        </p:txBody>
      </p:sp>
      <p:sp>
        <p:nvSpPr>
          <p:cNvPr id="6" name="TextBox 5">
            <a:extLst>
              <a:ext uri="{FF2B5EF4-FFF2-40B4-BE49-F238E27FC236}">
                <a16:creationId xmlns:a16="http://schemas.microsoft.com/office/drawing/2014/main" id="{BB23552A-977D-0EFC-3F6A-9B9D76F1A2B9}"/>
              </a:ext>
            </a:extLst>
          </p:cNvPr>
          <p:cNvSpPr txBox="1"/>
          <p:nvPr/>
        </p:nvSpPr>
        <p:spPr>
          <a:xfrm>
            <a:off x="6096000" y="1961757"/>
            <a:ext cx="4178158" cy="738664"/>
          </a:xfrm>
          <a:prstGeom prst="rect">
            <a:avLst/>
          </a:prstGeom>
          <a:noFill/>
        </p:spPr>
        <p:txBody>
          <a:bodyPr wrap="square">
            <a:spAutoFit/>
          </a:bodyPr>
          <a:lstStyle/>
          <a:p>
            <a:r>
              <a:rPr lang="en-IN" sz="1050" dirty="0"/>
              <a:t>from </a:t>
            </a:r>
            <a:r>
              <a:rPr lang="en-IN" sz="1050" dirty="0" err="1"/>
              <a:t>sklearn.metrics</a:t>
            </a:r>
            <a:r>
              <a:rPr lang="en-IN" sz="1050" dirty="0"/>
              <a:t> import </a:t>
            </a:r>
            <a:r>
              <a:rPr lang="en-IN" sz="1050" dirty="0" err="1"/>
              <a:t>ConfusionMatrixDisplay</a:t>
            </a:r>
            <a:endParaRPr lang="en-IN" sz="1050" dirty="0"/>
          </a:p>
          <a:p>
            <a:endParaRPr lang="en-IN" sz="1050" dirty="0"/>
          </a:p>
          <a:p>
            <a:r>
              <a:rPr lang="en-IN" sz="1050" dirty="0" err="1"/>
              <a:t>y_hat_test</a:t>
            </a:r>
            <a:r>
              <a:rPr lang="en-IN" sz="1050" dirty="0"/>
              <a:t> = </a:t>
            </a:r>
            <a:r>
              <a:rPr lang="en-IN" sz="1050" dirty="0" err="1"/>
              <a:t>rf.predict</a:t>
            </a:r>
            <a:r>
              <a:rPr lang="en-IN" sz="1050" dirty="0"/>
              <a:t>(</a:t>
            </a:r>
            <a:r>
              <a:rPr lang="en-IN" sz="1050" dirty="0" err="1"/>
              <a:t>X_test</a:t>
            </a:r>
            <a:r>
              <a:rPr lang="en-IN" sz="1050" dirty="0"/>
              <a:t>)</a:t>
            </a:r>
          </a:p>
          <a:p>
            <a:r>
              <a:rPr lang="en-IN" sz="1050" dirty="0" err="1"/>
              <a:t>ConfusionMatrixDisplay.from_predictions</a:t>
            </a:r>
            <a:r>
              <a:rPr lang="en-IN" sz="1050" dirty="0"/>
              <a:t>(</a:t>
            </a:r>
            <a:r>
              <a:rPr lang="en-IN" sz="1050" dirty="0" err="1"/>
              <a:t>y_test</a:t>
            </a:r>
            <a:r>
              <a:rPr lang="en-IN" sz="1050" dirty="0"/>
              <a:t>, </a:t>
            </a:r>
            <a:r>
              <a:rPr lang="en-IN" sz="1050" dirty="0" err="1"/>
              <a:t>y_hat_test</a:t>
            </a:r>
            <a:r>
              <a:rPr lang="en-IN" sz="1050" dirty="0"/>
              <a:t>)</a:t>
            </a:r>
          </a:p>
        </p:txBody>
      </p:sp>
      <p:pic>
        <p:nvPicPr>
          <p:cNvPr id="17410" name="Picture 2">
            <a:extLst>
              <a:ext uri="{FF2B5EF4-FFF2-40B4-BE49-F238E27FC236}">
                <a16:creationId xmlns:a16="http://schemas.microsoft.com/office/drawing/2014/main" id="{F0BCA9D3-3815-3A23-163B-723242BA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718" y="3187999"/>
            <a:ext cx="3010460" cy="252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6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5704-4E41-D4FE-614B-E0B0C3BCD9D6}"/>
              </a:ext>
            </a:extLst>
          </p:cNvPr>
          <p:cNvSpPr>
            <a:spLocks noGrp="1"/>
          </p:cNvSpPr>
          <p:nvPr>
            <p:ph type="title"/>
          </p:nvPr>
        </p:nvSpPr>
        <p:spPr>
          <a:xfrm>
            <a:off x="919119" y="62753"/>
            <a:ext cx="10353762" cy="1257300"/>
          </a:xfrm>
        </p:spPr>
        <p:txBody>
          <a:bodyPr/>
          <a:lstStyle/>
          <a:p>
            <a:r>
              <a:rPr lang="en-IN" dirty="0"/>
              <a:t>Hyper tuning of model param</a:t>
            </a:r>
          </a:p>
        </p:txBody>
      </p:sp>
      <p:sp>
        <p:nvSpPr>
          <p:cNvPr id="3" name="Content Placeholder 2">
            <a:extLst>
              <a:ext uri="{FF2B5EF4-FFF2-40B4-BE49-F238E27FC236}">
                <a16:creationId xmlns:a16="http://schemas.microsoft.com/office/drawing/2014/main" id="{6B90C133-A3BC-19C6-88EF-69CDF76E5F3A}"/>
              </a:ext>
            </a:extLst>
          </p:cNvPr>
          <p:cNvSpPr>
            <a:spLocks noGrp="1"/>
          </p:cNvSpPr>
          <p:nvPr>
            <p:ph idx="1"/>
          </p:nvPr>
        </p:nvSpPr>
        <p:spPr>
          <a:xfrm>
            <a:off x="824148" y="1018616"/>
            <a:ext cx="4222981" cy="3383056"/>
          </a:xfrm>
        </p:spPr>
        <p:txBody>
          <a:bodyPr>
            <a:normAutofit fontScale="47500" lnSpcReduction="20000"/>
          </a:bodyPr>
          <a:lstStyle/>
          <a:p>
            <a:r>
              <a:rPr lang="en-IN" dirty="0"/>
              <a:t>From above model selection we can concluded that Random Forest classifier provide us better performance matrix then other algorithms.</a:t>
            </a:r>
          </a:p>
          <a:p>
            <a:pPr marL="36900" indent="0">
              <a:buNone/>
            </a:pPr>
            <a:r>
              <a:rPr lang="en-IN" dirty="0"/>
              <a:t> </a:t>
            </a:r>
            <a:r>
              <a:rPr lang="en-IN" dirty="0" err="1"/>
              <a:t>rf_params</a:t>
            </a:r>
            <a:r>
              <a:rPr lang="en-IN" dirty="0"/>
              <a:t> = {</a:t>
            </a:r>
          </a:p>
          <a:p>
            <a:pPr marL="36900" indent="0">
              <a:buNone/>
            </a:pPr>
            <a:r>
              <a:rPr lang="en-IN" dirty="0"/>
              <a:t>    "</a:t>
            </a:r>
            <a:r>
              <a:rPr lang="en-IN" dirty="0" err="1"/>
              <a:t>max_depth</a:t>
            </a:r>
            <a:r>
              <a:rPr lang="en-IN" dirty="0"/>
              <a:t>": [5,8,15,None, 10],</a:t>
            </a:r>
          </a:p>
          <a:p>
            <a:pPr marL="36900" indent="0">
              <a:buNone/>
            </a:pPr>
            <a:r>
              <a:rPr lang="en-IN" dirty="0"/>
              <a:t>    "</a:t>
            </a:r>
            <a:r>
              <a:rPr lang="en-IN" dirty="0" err="1"/>
              <a:t>max_features</a:t>
            </a:r>
            <a:r>
              <a:rPr lang="en-IN" dirty="0"/>
              <a:t>": [5,7,"auto",8],</a:t>
            </a:r>
          </a:p>
          <a:p>
            <a:pPr marL="36900" indent="0">
              <a:buNone/>
            </a:pPr>
            <a:r>
              <a:rPr lang="en-IN" dirty="0"/>
              <a:t>    "</a:t>
            </a:r>
            <a:r>
              <a:rPr lang="en-IN" dirty="0" err="1"/>
              <a:t>min_samples_split</a:t>
            </a:r>
            <a:r>
              <a:rPr lang="en-IN" dirty="0"/>
              <a:t>": [2,8,15,20],</a:t>
            </a:r>
          </a:p>
          <a:p>
            <a:pPr marL="36900" indent="0">
              <a:buNone/>
            </a:pPr>
            <a:r>
              <a:rPr lang="en-IN" dirty="0"/>
              <a:t>    "</a:t>
            </a:r>
            <a:r>
              <a:rPr lang="en-IN" dirty="0" err="1"/>
              <a:t>n_estimators</a:t>
            </a:r>
            <a:r>
              <a:rPr lang="en-IN" dirty="0"/>
              <a:t>": [100,200,500,1000]</a:t>
            </a:r>
          </a:p>
          <a:p>
            <a:pPr marL="36900" indent="0">
              <a:buNone/>
            </a:pPr>
            <a:r>
              <a:rPr lang="en-IN" dirty="0"/>
              <a:t>}</a:t>
            </a:r>
          </a:p>
          <a:p>
            <a:endParaRPr lang="en-IN" dirty="0"/>
          </a:p>
          <a:p>
            <a:pPr marL="36900" indent="0">
              <a:buNone/>
            </a:pPr>
            <a:r>
              <a:rPr lang="en-IN" dirty="0" err="1"/>
              <a:t>randomcv_models</a:t>
            </a:r>
            <a:r>
              <a:rPr lang="en-IN" dirty="0"/>
              <a:t> = [</a:t>
            </a:r>
          </a:p>
          <a:p>
            <a:pPr marL="36900" indent="0">
              <a:buNone/>
            </a:pPr>
            <a:r>
              <a:rPr lang="en-IN" dirty="0"/>
              <a:t>    ("RF", </a:t>
            </a:r>
            <a:r>
              <a:rPr lang="en-IN" dirty="0" err="1"/>
              <a:t>RandomForestClassifier</a:t>
            </a:r>
            <a:r>
              <a:rPr lang="en-IN" dirty="0"/>
              <a:t>(), </a:t>
            </a:r>
            <a:r>
              <a:rPr lang="en-IN" dirty="0" err="1"/>
              <a:t>rf_params</a:t>
            </a:r>
            <a:r>
              <a:rPr lang="en-IN" dirty="0"/>
              <a:t>)</a:t>
            </a:r>
          </a:p>
          <a:p>
            <a:pPr marL="36900" indent="0">
              <a:buNone/>
            </a:pPr>
            <a:r>
              <a:rPr lang="en-IN" dirty="0"/>
              <a:t>]</a:t>
            </a:r>
          </a:p>
        </p:txBody>
      </p:sp>
      <p:sp>
        <p:nvSpPr>
          <p:cNvPr id="4" name="Content Placeholder 2">
            <a:extLst>
              <a:ext uri="{FF2B5EF4-FFF2-40B4-BE49-F238E27FC236}">
                <a16:creationId xmlns:a16="http://schemas.microsoft.com/office/drawing/2014/main" id="{E50D2782-EA1B-A549-7F03-D13F3724C00D}"/>
              </a:ext>
            </a:extLst>
          </p:cNvPr>
          <p:cNvSpPr txBox="1">
            <a:spLocks/>
          </p:cNvSpPr>
          <p:nvPr/>
        </p:nvSpPr>
        <p:spPr>
          <a:xfrm>
            <a:off x="824148" y="3393143"/>
            <a:ext cx="10353762" cy="2262466"/>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n-IN" dirty="0"/>
          </a:p>
        </p:txBody>
      </p:sp>
      <p:sp>
        <p:nvSpPr>
          <p:cNvPr id="5" name="Content Placeholder 2">
            <a:extLst>
              <a:ext uri="{FF2B5EF4-FFF2-40B4-BE49-F238E27FC236}">
                <a16:creationId xmlns:a16="http://schemas.microsoft.com/office/drawing/2014/main" id="{95AD1E3F-E7A7-F28A-8A69-A822360BB621}"/>
              </a:ext>
            </a:extLst>
          </p:cNvPr>
          <p:cNvSpPr txBox="1">
            <a:spLocks/>
          </p:cNvSpPr>
          <p:nvPr/>
        </p:nvSpPr>
        <p:spPr>
          <a:xfrm>
            <a:off x="5656125" y="1108263"/>
            <a:ext cx="4303663" cy="3678462"/>
          </a:xfrm>
          <a:prstGeom prst="rect">
            <a:avLst/>
          </a:prstGeom>
          <a:effectLst>
            <a:outerShdw blurRad="25400" dir="17880000">
              <a:srgbClr val="000000">
                <a:alpha val="46000"/>
              </a:srgbClr>
            </a:outerShdw>
          </a:effectLst>
        </p:spPr>
        <p:txBody>
          <a:bodyPr vert="horz" lIns="91440" tIns="45720" rIns="91440" bIns="45720" rtlCol="0" anchor="t">
            <a:normAutofit fontScale="3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dirty="0"/>
              <a:t>from </a:t>
            </a:r>
            <a:r>
              <a:rPr lang="en-IN" dirty="0" err="1"/>
              <a:t>sklearn.model_selection</a:t>
            </a:r>
            <a:r>
              <a:rPr lang="en-IN" dirty="0"/>
              <a:t> import </a:t>
            </a:r>
            <a:r>
              <a:rPr lang="en-IN" dirty="0" err="1"/>
              <a:t>RandomizedSearchCV</a:t>
            </a:r>
            <a:endParaRPr lang="en-IN" dirty="0"/>
          </a:p>
          <a:p>
            <a:pPr marL="36900" indent="0">
              <a:buFont typeface="Wingdings 2" charset="2"/>
              <a:buNone/>
            </a:pPr>
            <a:endParaRPr lang="en-IN" dirty="0"/>
          </a:p>
          <a:p>
            <a:pPr marL="36900" indent="0">
              <a:buFont typeface="Wingdings 2" charset="2"/>
              <a:buNone/>
            </a:pPr>
            <a:r>
              <a:rPr lang="en-IN" dirty="0" err="1"/>
              <a:t>model_param</a:t>
            </a:r>
            <a:r>
              <a:rPr lang="en-IN" dirty="0"/>
              <a:t> = {}</a:t>
            </a:r>
          </a:p>
          <a:p>
            <a:pPr marL="36900" indent="0">
              <a:buFont typeface="Wingdings 2" charset="2"/>
              <a:buNone/>
            </a:pPr>
            <a:r>
              <a:rPr lang="en-IN" dirty="0"/>
              <a:t>for name, model, params in </a:t>
            </a:r>
            <a:r>
              <a:rPr lang="en-IN" dirty="0" err="1"/>
              <a:t>randomcv_models</a:t>
            </a:r>
            <a:r>
              <a:rPr lang="en-IN" dirty="0"/>
              <a:t>:</a:t>
            </a:r>
          </a:p>
          <a:p>
            <a:pPr marL="36900" indent="0">
              <a:buFont typeface="Wingdings 2" charset="2"/>
              <a:buNone/>
            </a:pPr>
            <a:r>
              <a:rPr lang="en-IN" dirty="0"/>
              <a:t>    random = </a:t>
            </a:r>
            <a:r>
              <a:rPr lang="en-IN" dirty="0" err="1"/>
              <a:t>RandomizedSearchCV</a:t>
            </a:r>
            <a:r>
              <a:rPr lang="en-IN" dirty="0"/>
              <a:t>(estimator=model, </a:t>
            </a:r>
          </a:p>
          <a:p>
            <a:pPr marL="36900" indent="0">
              <a:buFont typeface="Wingdings 2" charset="2"/>
              <a:buNone/>
            </a:pPr>
            <a:r>
              <a:rPr lang="en-IN" dirty="0"/>
              <a:t>                                </a:t>
            </a:r>
            <a:r>
              <a:rPr lang="en-IN" dirty="0" err="1"/>
              <a:t>param_distributions</a:t>
            </a:r>
            <a:r>
              <a:rPr lang="en-IN" dirty="0"/>
              <a:t>=params,</a:t>
            </a:r>
          </a:p>
          <a:p>
            <a:pPr marL="36900" indent="0">
              <a:buFont typeface="Wingdings 2" charset="2"/>
              <a:buNone/>
            </a:pPr>
            <a:r>
              <a:rPr lang="en-IN" dirty="0"/>
              <a:t>                                </a:t>
            </a:r>
            <a:r>
              <a:rPr lang="en-IN" dirty="0" err="1"/>
              <a:t>n_iter</a:t>
            </a:r>
            <a:r>
              <a:rPr lang="en-IN" dirty="0"/>
              <a:t>=100,</a:t>
            </a:r>
          </a:p>
          <a:p>
            <a:pPr marL="36900" indent="0">
              <a:buFont typeface="Wingdings 2" charset="2"/>
              <a:buNone/>
            </a:pPr>
            <a:r>
              <a:rPr lang="en-IN" dirty="0"/>
              <a:t>                               cv=3, </a:t>
            </a:r>
          </a:p>
          <a:p>
            <a:pPr marL="36900" indent="0">
              <a:buFont typeface="Wingdings 2" charset="2"/>
              <a:buNone/>
            </a:pPr>
            <a:r>
              <a:rPr lang="en-IN" dirty="0"/>
              <a:t>                               verbose=2,</a:t>
            </a:r>
          </a:p>
          <a:p>
            <a:pPr marL="36900" indent="0">
              <a:buFont typeface="Wingdings 2" charset="2"/>
              <a:buNone/>
            </a:pPr>
            <a:r>
              <a:rPr lang="en-IN" dirty="0"/>
              <a:t>                               </a:t>
            </a:r>
            <a:r>
              <a:rPr lang="en-IN" dirty="0" err="1"/>
              <a:t>n_jobs</a:t>
            </a:r>
            <a:r>
              <a:rPr lang="en-IN" dirty="0"/>
              <a:t>=-1)</a:t>
            </a:r>
          </a:p>
          <a:p>
            <a:pPr marL="36900" indent="0">
              <a:buFont typeface="Wingdings 2" charset="2"/>
              <a:buNone/>
            </a:pPr>
            <a:r>
              <a:rPr lang="en-IN" dirty="0"/>
              <a:t>    </a:t>
            </a:r>
          </a:p>
          <a:p>
            <a:pPr marL="36900" indent="0">
              <a:buFont typeface="Wingdings 2" charset="2"/>
              <a:buNone/>
            </a:pPr>
            <a:r>
              <a:rPr lang="en-IN" dirty="0"/>
              <a:t>    </a:t>
            </a:r>
            <a:r>
              <a:rPr lang="en-IN" dirty="0" err="1"/>
              <a:t>random.fit</a:t>
            </a:r>
            <a:r>
              <a:rPr lang="en-IN" dirty="0"/>
              <a:t>(</a:t>
            </a:r>
            <a:r>
              <a:rPr lang="en-IN" dirty="0" err="1"/>
              <a:t>X_train</a:t>
            </a:r>
            <a:r>
              <a:rPr lang="en-IN" dirty="0"/>
              <a:t>, </a:t>
            </a:r>
            <a:r>
              <a:rPr lang="en-IN" dirty="0" err="1"/>
              <a:t>y_train</a:t>
            </a:r>
            <a:r>
              <a:rPr lang="en-IN" dirty="0"/>
              <a:t>)</a:t>
            </a:r>
          </a:p>
          <a:p>
            <a:pPr marL="36900" indent="0">
              <a:buFont typeface="Wingdings 2" charset="2"/>
              <a:buNone/>
            </a:pPr>
            <a:r>
              <a:rPr lang="en-IN" dirty="0"/>
              <a:t>    </a:t>
            </a:r>
            <a:r>
              <a:rPr lang="en-IN" dirty="0" err="1"/>
              <a:t>model_param</a:t>
            </a:r>
            <a:r>
              <a:rPr lang="en-IN" dirty="0"/>
              <a:t>[name] = </a:t>
            </a:r>
            <a:r>
              <a:rPr lang="en-IN" dirty="0" err="1"/>
              <a:t>random.best_params</a:t>
            </a:r>
            <a:r>
              <a:rPr lang="en-IN" dirty="0"/>
              <a:t>_</a:t>
            </a:r>
          </a:p>
          <a:p>
            <a:pPr marL="36900" indent="0">
              <a:buFont typeface="Wingdings 2" charset="2"/>
              <a:buNone/>
            </a:pPr>
            <a:endParaRPr lang="en-IN" dirty="0"/>
          </a:p>
          <a:p>
            <a:pPr marL="36900" indent="0">
              <a:buFont typeface="Wingdings 2" charset="2"/>
              <a:buNone/>
            </a:pPr>
            <a:r>
              <a:rPr lang="en-IN" dirty="0"/>
              <a:t>for </a:t>
            </a:r>
            <a:r>
              <a:rPr lang="en-IN" dirty="0" err="1"/>
              <a:t>model_name</a:t>
            </a:r>
            <a:r>
              <a:rPr lang="en-IN" dirty="0"/>
              <a:t> in </a:t>
            </a:r>
            <a:r>
              <a:rPr lang="en-IN" dirty="0" err="1"/>
              <a:t>model_param</a:t>
            </a:r>
            <a:r>
              <a:rPr lang="en-IN" dirty="0"/>
              <a:t>:</a:t>
            </a:r>
          </a:p>
          <a:p>
            <a:pPr marL="36900" indent="0">
              <a:buFont typeface="Wingdings 2" charset="2"/>
              <a:buNone/>
            </a:pPr>
            <a:r>
              <a:rPr lang="en-IN" dirty="0"/>
              <a:t>    print(f"----------Best Params for {</a:t>
            </a:r>
            <a:r>
              <a:rPr lang="en-IN" dirty="0" err="1"/>
              <a:t>model_name</a:t>
            </a:r>
            <a:r>
              <a:rPr lang="en-IN" dirty="0"/>
              <a:t>}-----------")</a:t>
            </a:r>
          </a:p>
          <a:p>
            <a:pPr marL="36900" indent="0">
              <a:buFont typeface="Wingdings 2" charset="2"/>
              <a:buNone/>
            </a:pPr>
            <a:r>
              <a:rPr lang="en-IN" dirty="0"/>
              <a:t>    print(</a:t>
            </a:r>
            <a:r>
              <a:rPr lang="en-IN" dirty="0" err="1"/>
              <a:t>model_param</a:t>
            </a:r>
            <a:r>
              <a:rPr lang="en-IN" dirty="0"/>
              <a:t>[</a:t>
            </a:r>
            <a:r>
              <a:rPr lang="en-IN" dirty="0" err="1"/>
              <a:t>model_name</a:t>
            </a:r>
            <a:r>
              <a:rPr lang="en-IN" dirty="0"/>
              <a:t>])</a:t>
            </a:r>
          </a:p>
        </p:txBody>
      </p:sp>
      <p:pic>
        <p:nvPicPr>
          <p:cNvPr id="45" name="Picture 44">
            <a:extLst>
              <a:ext uri="{FF2B5EF4-FFF2-40B4-BE49-F238E27FC236}">
                <a16:creationId xmlns:a16="http://schemas.microsoft.com/office/drawing/2014/main" id="{C6FAFFAE-3234-556A-AF3B-17CDC867B84D}"/>
              </a:ext>
            </a:extLst>
          </p:cNvPr>
          <p:cNvPicPr>
            <a:picLocks noChangeAspect="1"/>
          </p:cNvPicPr>
          <p:nvPr/>
        </p:nvPicPr>
        <p:blipFill>
          <a:blip r:embed="rId2"/>
          <a:stretch>
            <a:fillRect/>
          </a:stretch>
        </p:blipFill>
        <p:spPr>
          <a:xfrm>
            <a:off x="824148" y="4524376"/>
            <a:ext cx="4086795" cy="2105319"/>
          </a:xfrm>
          <a:prstGeom prst="rect">
            <a:avLst/>
          </a:prstGeom>
        </p:spPr>
      </p:pic>
    </p:spTree>
    <p:extLst>
      <p:ext uri="{BB962C8B-B14F-4D97-AF65-F5344CB8AC3E}">
        <p14:creationId xmlns:p14="http://schemas.microsoft.com/office/powerpoint/2010/main" val="3874179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7107-C1AA-0EB5-CB71-DBF6C810AE7F}"/>
              </a:ext>
            </a:extLst>
          </p:cNvPr>
          <p:cNvSpPr>
            <a:spLocks noGrp="1"/>
          </p:cNvSpPr>
          <p:nvPr>
            <p:ph type="title"/>
          </p:nvPr>
        </p:nvSpPr>
        <p:spPr>
          <a:xfrm>
            <a:off x="913795" y="282223"/>
            <a:ext cx="10353762" cy="1257300"/>
          </a:xfrm>
        </p:spPr>
        <p:txBody>
          <a:bodyPr/>
          <a:lstStyle/>
          <a:p>
            <a:r>
              <a:rPr lang="en-IN" dirty="0"/>
              <a:t>Conclusion</a:t>
            </a:r>
          </a:p>
        </p:txBody>
      </p:sp>
      <p:sp>
        <p:nvSpPr>
          <p:cNvPr id="3" name="Content Placeholder 2">
            <a:extLst>
              <a:ext uri="{FF2B5EF4-FFF2-40B4-BE49-F238E27FC236}">
                <a16:creationId xmlns:a16="http://schemas.microsoft.com/office/drawing/2014/main" id="{BC992BC7-8F62-9197-3A82-D94A444E4E85}"/>
              </a:ext>
            </a:extLst>
          </p:cNvPr>
          <p:cNvSpPr>
            <a:spLocks noGrp="1"/>
          </p:cNvSpPr>
          <p:nvPr>
            <p:ph idx="1"/>
          </p:nvPr>
        </p:nvSpPr>
        <p:spPr/>
        <p:txBody>
          <a:bodyPr/>
          <a:lstStyle/>
          <a:p>
            <a:pPr algn="l"/>
            <a:r>
              <a:rPr lang="en-US" b="0" i="0" dirty="0">
                <a:solidFill>
                  <a:schemeClr val="tx1"/>
                </a:solidFill>
                <a:effectLst/>
                <a:latin typeface="Inter"/>
              </a:rPr>
              <a:t>Best Estimator : Random </a:t>
            </a:r>
            <a:r>
              <a:rPr lang="en-US" dirty="0">
                <a:solidFill>
                  <a:schemeClr val="tx1"/>
                </a:solidFill>
                <a:effectLst/>
                <a:latin typeface="Inter"/>
              </a:rPr>
              <a:t>Forest Classifier</a:t>
            </a:r>
          </a:p>
          <a:p>
            <a:pPr algn="l"/>
            <a:r>
              <a:rPr lang="en-US" b="0" i="0" dirty="0">
                <a:solidFill>
                  <a:schemeClr val="tx1"/>
                </a:solidFill>
                <a:effectLst/>
                <a:latin typeface="Inter"/>
              </a:rPr>
              <a:t>Final accuracy on test set : 93%  and cross validation give us a mean AUROC of 95%</a:t>
            </a:r>
          </a:p>
          <a:p>
            <a:pPr algn="l"/>
            <a:r>
              <a:rPr lang="en-IN" dirty="0"/>
              <a:t>When we tried hyper tuning Random forest  params we didn’t receive any performance benefit.</a:t>
            </a:r>
          </a:p>
          <a:p>
            <a:r>
              <a:rPr lang="en-IN" dirty="0"/>
              <a:t>In future we can also try to validate the data set on other estimator like Gradient Boosting and </a:t>
            </a:r>
            <a:r>
              <a:rPr lang="en-IN" dirty="0" err="1"/>
              <a:t>Adaboost</a:t>
            </a:r>
            <a:endParaRPr lang="en-IN" dirty="0"/>
          </a:p>
          <a:p>
            <a:pPr algn="l"/>
            <a:endParaRPr lang="en-IN" dirty="0"/>
          </a:p>
        </p:txBody>
      </p:sp>
    </p:spTree>
    <p:extLst>
      <p:ext uri="{BB962C8B-B14F-4D97-AF65-F5344CB8AC3E}">
        <p14:creationId xmlns:p14="http://schemas.microsoft.com/office/powerpoint/2010/main" val="2149580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3085-0A3F-5763-28B2-8E5AD01457A3}"/>
              </a:ext>
            </a:extLst>
          </p:cNvPr>
          <p:cNvSpPr>
            <a:spLocks noGrp="1"/>
          </p:cNvSpPr>
          <p:nvPr>
            <p:ph type="title"/>
          </p:nvPr>
        </p:nvSpPr>
        <p:spPr/>
        <p:txBody>
          <a:bodyPr/>
          <a:lstStyle/>
          <a:p>
            <a:r>
              <a:rPr lang="en-IN" dirty="0"/>
              <a:t>Reference</a:t>
            </a:r>
          </a:p>
        </p:txBody>
      </p:sp>
      <p:sp>
        <p:nvSpPr>
          <p:cNvPr id="3" name="Content Placeholder 2">
            <a:extLst>
              <a:ext uri="{FF2B5EF4-FFF2-40B4-BE49-F238E27FC236}">
                <a16:creationId xmlns:a16="http://schemas.microsoft.com/office/drawing/2014/main" id="{F05B5CAA-B77F-B43E-FFB3-DFA253E7C286}"/>
              </a:ext>
            </a:extLst>
          </p:cNvPr>
          <p:cNvSpPr>
            <a:spLocks noGrp="1"/>
          </p:cNvSpPr>
          <p:nvPr>
            <p:ph idx="1"/>
          </p:nvPr>
        </p:nvSpPr>
        <p:spPr/>
        <p:txBody>
          <a:bodyPr/>
          <a:lstStyle/>
          <a:p>
            <a:r>
              <a:rPr lang="en-IN" dirty="0"/>
              <a:t>Data set : </a:t>
            </a:r>
            <a:r>
              <a:rPr lang="en-IN" dirty="0">
                <a:hlinkClick r:id="rId2"/>
              </a:rPr>
              <a:t>https://www.kaggle.com/datasets/susant4learning/holiday-package-purchase-prediction</a:t>
            </a:r>
            <a:endParaRPr lang="en-IN" dirty="0"/>
          </a:p>
          <a:p>
            <a:r>
              <a:rPr lang="en-IN" dirty="0"/>
              <a:t>Source code : </a:t>
            </a:r>
            <a:r>
              <a:rPr lang="en-IN" dirty="0">
                <a:hlinkClick r:id="rId3"/>
              </a:rPr>
              <a:t>https://github.com/ankurbhargava0511/HolidayPrediction</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173382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84D2-C240-7D61-0A24-F92FA40F094E}"/>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356F88B9-FE77-1B78-E944-CA00B5D7A6E2}"/>
              </a:ext>
            </a:extLst>
          </p:cNvPr>
          <p:cNvSpPr>
            <a:spLocks noGrp="1"/>
          </p:cNvSpPr>
          <p:nvPr>
            <p:ph idx="1"/>
          </p:nvPr>
        </p:nvSpPr>
        <p:spPr/>
        <p:txBody>
          <a:bodyPr>
            <a:normAutofit fontScale="77500" lnSpcReduction="20000"/>
          </a:bodyPr>
          <a:lstStyle/>
          <a:p>
            <a:pPr algn="l" fontAlgn="base"/>
            <a:r>
              <a:rPr lang="en-US" b="1" i="0" dirty="0">
                <a:solidFill>
                  <a:schemeClr val="tx1"/>
                </a:solidFill>
                <a:effectLst/>
                <a:latin typeface="inherit"/>
              </a:rPr>
              <a:t>"</a:t>
            </a:r>
            <a:r>
              <a:rPr lang="en-US" b="1" i="0" dirty="0" err="1">
                <a:solidFill>
                  <a:schemeClr val="tx1"/>
                </a:solidFill>
                <a:effectLst/>
                <a:latin typeface="inherit"/>
              </a:rPr>
              <a:t>Travel.Com</a:t>
            </a:r>
            <a:r>
              <a:rPr lang="en-US" b="1" i="0" dirty="0">
                <a:solidFill>
                  <a:schemeClr val="tx1"/>
                </a:solidFill>
                <a:effectLst/>
                <a:latin typeface="inherit"/>
              </a:rPr>
              <a:t>"</a:t>
            </a:r>
            <a:r>
              <a:rPr lang="en-US" b="0" i="0" dirty="0">
                <a:solidFill>
                  <a:schemeClr val="tx1"/>
                </a:solidFill>
                <a:effectLst/>
                <a:latin typeface="Inter"/>
              </a:rPr>
              <a:t> company wants to enable and establish a viable business model to expand the customer base. One of the ways to expand the customer base is to introduce a new offering of packages. Currently, there are 5 types of packages the company is offering - Basic, Standard, Deluxe, Super Deluxe, King. Looking at the data of the last year, we observed that 18% of the customers purchased the packages. However, the marketing cost was quite high because customers were contacted at random without looking at the available information. The company is now planning to launch a new product i.e. Wellness Tourism Package. Wellness Tourism is defined as Travel that allows the traveler to maintain, enhance or kick-start a healthy lifestyle, and support or increase one's sense of well-being. However, this time company wants to harness the available data of existing and potential customers to make the marketing expenditure more efficient.</a:t>
            </a:r>
          </a:p>
          <a:p>
            <a:pPr algn="l" fontAlgn="base"/>
            <a:r>
              <a:rPr lang="en-US" b="0" i="0" dirty="0">
                <a:solidFill>
                  <a:schemeClr val="tx1"/>
                </a:solidFill>
                <a:effectLst/>
                <a:latin typeface="Inter"/>
              </a:rPr>
              <a:t>We need to analyze the customers' data and information to provide recommendations to the Policy Maker and Marketing Team and also build a model to predict the potential customer who is going to purchase the newly introduced travel package.</a:t>
            </a:r>
          </a:p>
          <a:p>
            <a:endParaRPr lang="en-IN" dirty="0"/>
          </a:p>
        </p:txBody>
      </p:sp>
    </p:spTree>
    <p:extLst>
      <p:ext uri="{BB962C8B-B14F-4D97-AF65-F5344CB8AC3E}">
        <p14:creationId xmlns:p14="http://schemas.microsoft.com/office/powerpoint/2010/main" val="76127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37EF-507A-4465-CC5E-E3FBE6BE7A6A}"/>
              </a:ext>
            </a:extLst>
          </p:cNvPr>
          <p:cNvSpPr>
            <a:spLocks noGrp="1"/>
          </p:cNvSpPr>
          <p:nvPr>
            <p:ph type="title"/>
          </p:nvPr>
        </p:nvSpPr>
        <p:spPr/>
        <p:txBody>
          <a:bodyPr/>
          <a:lstStyle/>
          <a:p>
            <a:r>
              <a:rPr lang="en-IN" dirty="0"/>
              <a:t>About the Data</a:t>
            </a:r>
          </a:p>
        </p:txBody>
      </p:sp>
      <p:sp>
        <p:nvSpPr>
          <p:cNvPr id="3" name="Content Placeholder 2">
            <a:extLst>
              <a:ext uri="{FF2B5EF4-FFF2-40B4-BE49-F238E27FC236}">
                <a16:creationId xmlns:a16="http://schemas.microsoft.com/office/drawing/2014/main" id="{1AA4D247-3864-6CEB-546D-5E2865B84B00}"/>
              </a:ext>
            </a:extLst>
          </p:cNvPr>
          <p:cNvSpPr>
            <a:spLocks noGrp="1"/>
          </p:cNvSpPr>
          <p:nvPr>
            <p:ph idx="1"/>
          </p:nvPr>
        </p:nvSpPr>
        <p:spPr/>
        <p:txBody>
          <a:bodyPr>
            <a:normAutofit/>
          </a:bodyPr>
          <a:lstStyle/>
          <a:p>
            <a:pPr algn="l" fontAlgn="base"/>
            <a:r>
              <a:rPr lang="en-US" sz="1900" dirty="0">
                <a:solidFill>
                  <a:schemeClr val="tx1"/>
                </a:solidFill>
                <a:effectLst/>
                <a:latin typeface="Inter"/>
              </a:rPr>
              <a:t>What's inside is more than just rows and columns. Make it easy for others to get started by describing how you acquired the data and what time period it represents, too.</a:t>
            </a:r>
          </a:p>
          <a:p>
            <a:pPr algn="l" fontAlgn="base"/>
            <a:r>
              <a:rPr lang="en-US" sz="1900" dirty="0">
                <a:solidFill>
                  <a:schemeClr val="tx1"/>
                </a:solidFill>
                <a:effectLst/>
                <a:latin typeface="Inter"/>
              </a:rPr>
              <a:t>Most important features that have an impact on Product taken: Designation, Passport, Tier City, Martial status, occupation</a:t>
            </a:r>
          </a:p>
          <a:p>
            <a:pPr algn="l" fontAlgn="base"/>
            <a:r>
              <a:rPr lang="en-US" sz="1900" dirty="0">
                <a:solidFill>
                  <a:schemeClr val="tx1"/>
                </a:solidFill>
                <a:effectLst/>
                <a:latin typeface="Inter"/>
              </a:rPr>
              <a:t>Customers with Designation as Executive should be the target customers for the company .Customers who have passport and are from tier 3 city and are single or unmarried, have large business such customers have higher chances of taking new package.</a:t>
            </a:r>
          </a:p>
          <a:p>
            <a:pPr algn="l" fontAlgn="base"/>
            <a:r>
              <a:rPr lang="en-US" sz="1900" dirty="0">
                <a:solidFill>
                  <a:schemeClr val="tx1"/>
                </a:solidFill>
                <a:effectLst/>
                <a:latin typeface="Inter"/>
              </a:rPr>
              <a:t>Customers monthly income in range of 15000- 25000, and age range 15-30, prefer 5 star properties also have higher chances of taking new package based on EDA.</a:t>
            </a:r>
          </a:p>
          <a:p>
            <a:endParaRPr lang="en-IN" dirty="0"/>
          </a:p>
        </p:txBody>
      </p:sp>
    </p:spTree>
    <p:extLst>
      <p:ext uri="{BB962C8B-B14F-4D97-AF65-F5344CB8AC3E}">
        <p14:creationId xmlns:p14="http://schemas.microsoft.com/office/powerpoint/2010/main" val="1497280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296E-F625-6A4F-78D7-BD2779F552B8}"/>
              </a:ext>
            </a:extLst>
          </p:cNvPr>
          <p:cNvSpPr>
            <a:spLocks noGrp="1"/>
          </p:cNvSpPr>
          <p:nvPr>
            <p:ph type="title"/>
          </p:nvPr>
        </p:nvSpPr>
        <p:spPr/>
        <p:txBody>
          <a:bodyPr/>
          <a:lstStyle/>
          <a:p>
            <a:r>
              <a:rPr lang="en-IN" dirty="0"/>
              <a:t>Approach to solve the problem</a:t>
            </a:r>
          </a:p>
        </p:txBody>
      </p:sp>
      <p:sp>
        <p:nvSpPr>
          <p:cNvPr id="3" name="Content Placeholder 2">
            <a:extLst>
              <a:ext uri="{FF2B5EF4-FFF2-40B4-BE49-F238E27FC236}">
                <a16:creationId xmlns:a16="http://schemas.microsoft.com/office/drawing/2014/main" id="{4E603E59-CBAD-EB29-D980-FA53A93D19DE}"/>
              </a:ext>
            </a:extLst>
          </p:cNvPr>
          <p:cNvSpPr>
            <a:spLocks noGrp="1"/>
          </p:cNvSpPr>
          <p:nvPr>
            <p:ph idx="1"/>
          </p:nvPr>
        </p:nvSpPr>
        <p:spPr/>
        <p:txBody>
          <a:bodyPr/>
          <a:lstStyle/>
          <a:p>
            <a:r>
              <a:rPr lang="en-US" sz="1800" dirty="0">
                <a:solidFill>
                  <a:schemeClr val="tx1"/>
                </a:solidFill>
                <a:effectLst/>
                <a:latin typeface="Inter"/>
              </a:rPr>
              <a:t>We need to analyze the customers' data and information to provide recommendations to the Policy Maker and Marketing Team and also build a model to predict the potential customer who is going to purchase the newly introduced travel package.</a:t>
            </a:r>
            <a:endParaRPr lang="en-IN" sz="1800" dirty="0">
              <a:solidFill>
                <a:schemeClr val="tx1"/>
              </a:solidFill>
              <a:effectLst/>
              <a:latin typeface="Inter"/>
            </a:endParaRPr>
          </a:p>
        </p:txBody>
      </p:sp>
    </p:spTree>
    <p:extLst>
      <p:ext uri="{BB962C8B-B14F-4D97-AF65-F5344CB8AC3E}">
        <p14:creationId xmlns:p14="http://schemas.microsoft.com/office/powerpoint/2010/main" val="2807839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B017-DA04-5C75-276F-EEF25954CE32}"/>
              </a:ext>
            </a:extLst>
          </p:cNvPr>
          <p:cNvSpPr>
            <a:spLocks noGrp="1"/>
          </p:cNvSpPr>
          <p:nvPr>
            <p:ph type="title"/>
          </p:nvPr>
        </p:nvSpPr>
        <p:spPr>
          <a:xfrm>
            <a:off x="466037" y="0"/>
            <a:ext cx="10353762" cy="1257300"/>
          </a:xfrm>
        </p:spPr>
        <p:txBody>
          <a:bodyPr/>
          <a:lstStyle/>
          <a:p>
            <a:r>
              <a:rPr lang="en-IN" dirty="0"/>
              <a:t>Understanding Data</a:t>
            </a:r>
          </a:p>
        </p:txBody>
      </p:sp>
      <p:sp>
        <p:nvSpPr>
          <p:cNvPr id="5" name="Content Placeholder 4">
            <a:extLst>
              <a:ext uri="{FF2B5EF4-FFF2-40B4-BE49-F238E27FC236}">
                <a16:creationId xmlns:a16="http://schemas.microsoft.com/office/drawing/2014/main" id="{26E60897-FE6C-ADA3-7312-8CE8BE6846E1}"/>
              </a:ext>
            </a:extLst>
          </p:cNvPr>
          <p:cNvSpPr>
            <a:spLocks noGrp="1"/>
          </p:cNvSpPr>
          <p:nvPr>
            <p:ph idx="1"/>
          </p:nvPr>
        </p:nvSpPr>
        <p:spPr>
          <a:xfrm>
            <a:off x="742606" y="1038462"/>
            <a:ext cx="10353762" cy="4687330"/>
          </a:xfrm>
        </p:spPr>
        <p:txBody>
          <a:bodyPr>
            <a:normAutofit fontScale="55000" lnSpcReduction="20000"/>
          </a:bodyPr>
          <a:lstStyle/>
          <a:p>
            <a:r>
              <a:rPr lang="en-IN" sz="1800" dirty="0">
                <a:solidFill>
                  <a:schemeClr val="tx1"/>
                </a:solidFill>
                <a:effectLst/>
                <a:latin typeface="Inter"/>
              </a:rPr>
              <a:t>We have copied the data to data frame using pandas library and trying to understand the data. In total there are 4888 entities and 20 columns as listed below </a:t>
            </a:r>
          </a:p>
          <a:p>
            <a:pPr lvl="1"/>
            <a:r>
              <a:rPr lang="en-IN" sz="1600" dirty="0" err="1">
                <a:solidFill>
                  <a:schemeClr val="tx1"/>
                </a:solidFill>
                <a:effectLst/>
                <a:latin typeface="Inter"/>
              </a:rPr>
              <a:t>CustomerID</a:t>
            </a:r>
            <a:endParaRPr lang="en-IN" sz="1600" dirty="0">
              <a:solidFill>
                <a:schemeClr val="tx1"/>
              </a:solidFill>
              <a:effectLst/>
              <a:latin typeface="Inter"/>
            </a:endParaRPr>
          </a:p>
          <a:p>
            <a:pPr lvl="1"/>
            <a:r>
              <a:rPr lang="en-IN" sz="1600" dirty="0" err="1">
                <a:solidFill>
                  <a:schemeClr val="tx1"/>
                </a:solidFill>
                <a:effectLst/>
                <a:latin typeface="Inter"/>
              </a:rPr>
              <a:t>ProdTaken</a:t>
            </a:r>
            <a:endParaRPr lang="en-IN" sz="1600" dirty="0">
              <a:solidFill>
                <a:schemeClr val="tx1"/>
              </a:solidFill>
              <a:effectLst/>
              <a:latin typeface="Inter"/>
            </a:endParaRPr>
          </a:p>
          <a:p>
            <a:pPr lvl="1"/>
            <a:r>
              <a:rPr lang="en-IN" sz="1600" dirty="0">
                <a:solidFill>
                  <a:schemeClr val="tx1"/>
                </a:solidFill>
                <a:effectLst/>
                <a:latin typeface="Inter"/>
              </a:rPr>
              <a:t>Age</a:t>
            </a:r>
          </a:p>
          <a:p>
            <a:pPr lvl="1"/>
            <a:r>
              <a:rPr lang="en-IN" sz="1600" dirty="0" err="1">
                <a:solidFill>
                  <a:schemeClr val="tx1"/>
                </a:solidFill>
                <a:effectLst/>
                <a:latin typeface="Inter"/>
              </a:rPr>
              <a:t>TypeofContact</a:t>
            </a:r>
            <a:endParaRPr lang="en-IN" sz="1600" dirty="0">
              <a:solidFill>
                <a:schemeClr val="tx1"/>
              </a:solidFill>
              <a:effectLst/>
              <a:latin typeface="Inter"/>
            </a:endParaRPr>
          </a:p>
          <a:p>
            <a:pPr lvl="1"/>
            <a:r>
              <a:rPr lang="en-IN" sz="1600" dirty="0" err="1">
                <a:solidFill>
                  <a:schemeClr val="tx1"/>
                </a:solidFill>
                <a:effectLst/>
                <a:latin typeface="Inter"/>
              </a:rPr>
              <a:t>CityTier</a:t>
            </a:r>
            <a:endParaRPr lang="en-IN" sz="1600" dirty="0">
              <a:solidFill>
                <a:schemeClr val="tx1"/>
              </a:solidFill>
              <a:effectLst/>
              <a:latin typeface="Inter"/>
            </a:endParaRPr>
          </a:p>
          <a:p>
            <a:pPr lvl="1"/>
            <a:r>
              <a:rPr lang="en-IN" sz="1600" dirty="0" err="1">
                <a:solidFill>
                  <a:schemeClr val="tx1"/>
                </a:solidFill>
                <a:effectLst/>
                <a:latin typeface="Inter"/>
              </a:rPr>
              <a:t>DurationOfPitch</a:t>
            </a:r>
            <a:endParaRPr lang="en-IN" sz="1600" dirty="0">
              <a:solidFill>
                <a:schemeClr val="tx1"/>
              </a:solidFill>
              <a:effectLst/>
              <a:latin typeface="Inter"/>
            </a:endParaRPr>
          </a:p>
          <a:p>
            <a:pPr lvl="1"/>
            <a:r>
              <a:rPr lang="en-IN" sz="1600" dirty="0">
                <a:solidFill>
                  <a:schemeClr val="tx1"/>
                </a:solidFill>
                <a:effectLst/>
                <a:latin typeface="Inter"/>
              </a:rPr>
              <a:t>Occupation</a:t>
            </a:r>
          </a:p>
          <a:p>
            <a:pPr lvl="1"/>
            <a:r>
              <a:rPr lang="en-IN" sz="1600" dirty="0">
                <a:solidFill>
                  <a:schemeClr val="tx1"/>
                </a:solidFill>
                <a:effectLst/>
                <a:latin typeface="Inter"/>
              </a:rPr>
              <a:t>Gender</a:t>
            </a:r>
          </a:p>
          <a:p>
            <a:pPr lvl="1"/>
            <a:r>
              <a:rPr lang="en-IN" sz="1600" dirty="0" err="1">
                <a:solidFill>
                  <a:schemeClr val="tx1"/>
                </a:solidFill>
                <a:effectLst/>
                <a:latin typeface="Inter"/>
              </a:rPr>
              <a:t>NumberOfPersonVisiting</a:t>
            </a:r>
            <a:endParaRPr lang="en-IN" sz="1600" dirty="0">
              <a:solidFill>
                <a:schemeClr val="tx1"/>
              </a:solidFill>
              <a:effectLst/>
              <a:latin typeface="Inter"/>
            </a:endParaRPr>
          </a:p>
          <a:p>
            <a:pPr lvl="1"/>
            <a:r>
              <a:rPr lang="en-IN" sz="1600" dirty="0" err="1">
                <a:solidFill>
                  <a:schemeClr val="tx1"/>
                </a:solidFill>
                <a:effectLst/>
                <a:latin typeface="Inter"/>
              </a:rPr>
              <a:t>NumberOfFollowups</a:t>
            </a:r>
            <a:endParaRPr lang="en-IN" sz="1600" dirty="0">
              <a:solidFill>
                <a:schemeClr val="tx1"/>
              </a:solidFill>
              <a:effectLst/>
              <a:latin typeface="Inter"/>
            </a:endParaRPr>
          </a:p>
          <a:p>
            <a:pPr lvl="1"/>
            <a:r>
              <a:rPr lang="en-IN" sz="1600" dirty="0" err="1">
                <a:solidFill>
                  <a:schemeClr val="tx1"/>
                </a:solidFill>
                <a:effectLst/>
                <a:latin typeface="Inter"/>
              </a:rPr>
              <a:t>ProductPitched</a:t>
            </a:r>
            <a:endParaRPr lang="en-IN" sz="1600" dirty="0">
              <a:solidFill>
                <a:schemeClr val="tx1"/>
              </a:solidFill>
              <a:effectLst/>
              <a:latin typeface="Inter"/>
            </a:endParaRPr>
          </a:p>
          <a:p>
            <a:pPr lvl="1"/>
            <a:r>
              <a:rPr lang="en-IN" sz="1600" dirty="0" err="1">
                <a:solidFill>
                  <a:schemeClr val="tx1"/>
                </a:solidFill>
                <a:effectLst/>
                <a:latin typeface="Inter"/>
              </a:rPr>
              <a:t>PreferredPropertyStar</a:t>
            </a:r>
            <a:endParaRPr lang="en-IN" sz="1600" dirty="0">
              <a:solidFill>
                <a:schemeClr val="tx1"/>
              </a:solidFill>
              <a:effectLst/>
              <a:latin typeface="Inter"/>
            </a:endParaRPr>
          </a:p>
          <a:p>
            <a:pPr lvl="1"/>
            <a:r>
              <a:rPr lang="en-IN" sz="1600" dirty="0" err="1">
                <a:solidFill>
                  <a:schemeClr val="tx1"/>
                </a:solidFill>
                <a:effectLst/>
                <a:latin typeface="Inter"/>
              </a:rPr>
              <a:t>MaritalStatus</a:t>
            </a:r>
            <a:endParaRPr lang="en-IN" sz="1600" dirty="0">
              <a:solidFill>
                <a:schemeClr val="tx1"/>
              </a:solidFill>
              <a:effectLst/>
              <a:latin typeface="Inter"/>
            </a:endParaRPr>
          </a:p>
          <a:p>
            <a:pPr lvl="1"/>
            <a:r>
              <a:rPr lang="en-IN" sz="1600" dirty="0" err="1">
                <a:solidFill>
                  <a:schemeClr val="tx1"/>
                </a:solidFill>
                <a:effectLst/>
                <a:latin typeface="Inter"/>
              </a:rPr>
              <a:t>NumberOfTrips</a:t>
            </a:r>
            <a:endParaRPr lang="en-IN" sz="1600" dirty="0">
              <a:solidFill>
                <a:schemeClr val="tx1"/>
              </a:solidFill>
              <a:effectLst/>
              <a:latin typeface="Inter"/>
            </a:endParaRPr>
          </a:p>
          <a:p>
            <a:pPr lvl="1"/>
            <a:r>
              <a:rPr lang="en-IN" sz="1600" dirty="0">
                <a:solidFill>
                  <a:schemeClr val="tx1"/>
                </a:solidFill>
                <a:effectLst/>
                <a:latin typeface="Inter"/>
              </a:rPr>
              <a:t>Passport</a:t>
            </a:r>
          </a:p>
          <a:p>
            <a:pPr lvl="1"/>
            <a:r>
              <a:rPr lang="en-IN" sz="1600" dirty="0" err="1">
                <a:solidFill>
                  <a:schemeClr val="tx1"/>
                </a:solidFill>
                <a:effectLst/>
                <a:latin typeface="Inter"/>
              </a:rPr>
              <a:t>PitchSatisfactionScore</a:t>
            </a:r>
            <a:endParaRPr lang="en-IN" sz="1600" dirty="0">
              <a:solidFill>
                <a:schemeClr val="tx1"/>
              </a:solidFill>
              <a:effectLst/>
              <a:latin typeface="Inter"/>
            </a:endParaRPr>
          </a:p>
          <a:p>
            <a:pPr lvl="1"/>
            <a:r>
              <a:rPr lang="en-IN" sz="1600" dirty="0" err="1">
                <a:solidFill>
                  <a:schemeClr val="tx1"/>
                </a:solidFill>
                <a:effectLst/>
                <a:latin typeface="Inter"/>
              </a:rPr>
              <a:t>OwnCar</a:t>
            </a:r>
            <a:endParaRPr lang="en-IN" sz="1600" dirty="0">
              <a:solidFill>
                <a:schemeClr val="tx1"/>
              </a:solidFill>
              <a:effectLst/>
              <a:latin typeface="Inter"/>
            </a:endParaRPr>
          </a:p>
          <a:p>
            <a:pPr lvl="1"/>
            <a:r>
              <a:rPr lang="en-IN" sz="1600" dirty="0" err="1">
                <a:solidFill>
                  <a:schemeClr val="tx1"/>
                </a:solidFill>
                <a:effectLst/>
                <a:latin typeface="Inter"/>
              </a:rPr>
              <a:t>NumberOfChildrenVisiting</a:t>
            </a:r>
            <a:endParaRPr lang="en-IN" sz="1600" dirty="0">
              <a:solidFill>
                <a:schemeClr val="tx1"/>
              </a:solidFill>
              <a:effectLst/>
              <a:latin typeface="Inter"/>
            </a:endParaRPr>
          </a:p>
          <a:p>
            <a:pPr lvl="1"/>
            <a:r>
              <a:rPr lang="en-IN" sz="1600" dirty="0">
                <a:solidFill>
                  <a:schemeClr val="tx1"/>
                </a:solidFill>
                <a:effectLst/>
                <a:latin typeface="Inter"/>
              </a:rPr>
              <a:t>Designation</a:t>
            </a:r>
          </a:p>
          <a:p>
            <a:pPr lvl="1"/>
            <a:r>
              <a:rPr lang="en-IN" sz="1600" dirty="0" err="1">
                <a:solidFill>
                  <a:schemeClr val="tx1"/>
                </a:solidFill>
                <a:effectLst/>
                <a:latin typeface="Inter"/>
              </a:rPr>
              <a:t>MonthlyIncome</a:t>
            </a:r>
            <a:endParaRPr lang="en-IN" sz="1600" dirty="0">
              <a:solidFill>
                <a:schemeClr val="tx1"/>
              </a:solidFill>
              <a:effectLst/>
              <a:latin typeface="Inter"/>
            </a:endParaRPr>
          </a:p>
          <a:p>
            <a:endParaRPr lang="en-IN" sz="1800" dirty="0">
              <a:solidFill>
                <a:schemeClr val="tx1"/>
              </a:solidFill>
              <a:effectLst/>
              <a:latin typeface="Inter"/>
            </a:endParaRPr>
          </a:p>
        </p:txBody>
      </p:sp>
    </p:spTree>
    <p:extLst>
      <p:ext uri="{BB962C8B-B14F-4D97-AF65-F5344CB8AC3E}">
        <p14:creationId xmlns:p14="http://schemas.microsoft.com/office/powerpoint/2010/main" val="3113648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99B5-2CB7-DD0B-7315-B59D6ADD5721}"/>
              </a:ext>
            </a:extLst>
          </p:cNvPr>
          <p:cNvSpPr>
            <a:spLocks noGrp="1"/>
          </p:cNvSpPr>
          <p:nvPr>
            <p:ph type="title"/>
          </p:nvPr>
        </p:nvSpPr>
        <p:spPr>
          <a:xfrm>
            <a:off x="707850" y="59043"/>
            <a:ext cx="10353762" cy="1257300"/>
          </a:xfrm>
        </p:spPr>
        <p:txBody>
          <a:bodyPr/>
          <a:lstStyle/>
          <a:p>
            <a:r>
              <a:rPr lang="en-IN" dirty="0"/>
              <a:t>Visualizing the data</a:t>
            </a:r>
          </a:p>
        </p:txBody>
      </p:sp>
      <p:pic>
        <p:nvPicPr>
          <p:cNvPr id="2050" name="Picture 2">
            <a:extLst>
              <a:ext uri="{FF2B5EF4-FFF2-40B4-BE49-F238E27FC236}">
                <a16:creationId xmlns:a16="http://schemas.microsoft.com/office/drawing/2014/main" id="{49B4791C-85FD-CA04-92F7-7B0ADA7426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2194" y="1077446"/>
            <a:ext cx="7636475" cy="5543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0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48A0E-4EA7-168F-14BE-E7A154285BAB}"/>
              </a:ext>
            </a:extLst>
          </p:cNvPr>
          <p:cNvSpPr>
            <a:spLocks noGrp="1"/>
          </p:cNvSpPr>
          <p:nvPr>
            <p:ph type="title"/>
          </p:nvPr>
        </p:nvSpPr>
        <p:spPr/>
        <p:txBody>
          <a:bodyPr>
            <a:normAutofit fontScale="90000"/>
          </a:bodyPr>
          <a:lstStyle/>
          <a:p>
            <a:r>
              <a:rPr lang="en-IN" dirty="0"/>
              <a:t>Understanding categorical and numeric data</a:t>
            </a:r>
          </a:p>
        </p:txBody>
      </p:sp>
      <p:sp>
        <p:nvSpPr>
          <p:cNvPr id="3" name="Content Placeholder 2">
            <a:extLst>
              <a:ext uri="{FF2B5EF4-FFF2-40B4-BE49-F238E27FC236}">
                <a16:creationId xmlns:a16="http://schemas.microsoft.com/office/drawing/2014/main" id="{44615FA7-01C8-5B82-048D-51364C1816C3}"/>
              </a:ext>
            </a:extLst>
          </p:cNvPr>
          <p:cNvSpPr>
            <a:spLocks noGrp="1"/>
          </p:cNvSpPr>
          <p:nvPr>
            <p:ph idx="1"/>
          </p:nvPr>
        </p:nvSpPr>
        <p:spPr/>
        <p:txBody>
          <a:bodyPr>
            <a:normAutofit/>
          </a:bodyPr>
          <a:lstStyle/>
          <a:p>
            <a:r>
              <a:rPr lang="en-IN" dirty="0"/>
              <a:t>Data columns can split into categorical data or numeric data as below.</a:t>
            </a:r>
          </a:p>
          <a:p>
            <a:pPr lvl="1"/>
            <a:r>
              <a:rPr lang="en-IN" dirty="0"/>
              <a:t>cats = ['</a:t>
            </a:r>
            <a:r>
              <a:rPr lang="en-IN" dirty="0" err="1"/>
              <a:t>ProdTaken</a:t>
            </a:r>
            <a:r>
              <a:rPr lang="en-IN" dirty="0"/>
              <a:t>', '</a:t>
            </a:r>
            <a:r>
              <a:rPr lang="en-IN" dirty="0" err="1"/>
              <a:t>CityTier</a:t>
            </a:r>
            <a:r>
              <a:rPr lang="en-IN" dirty="0"/>
              <a:t>', '</a:t>
            </a:r>
            <a:r>
              <a:rPr lang="en-IN" dirty="0" err="1"/>
              <a:t>PreferredPropertyStar</a:t>
            </a:r>
            <a:r>
              <a:rPr lang="en-IN" dirty="0"/>
              <a:t>', 'Passport’, '</a:t>
            </a:r>
            <a:r>
              <a:rPr lang="en-IN" dirty="0" err="1"/>
              <a:t>OwnCar</a:t>
            </a:r>
            <a:r>
              <a:rPr lang="en-IN" dirty="0"/>
              <a:t>', '</a:t>
            </a:r>
            <a:r>
              <a:rPr lang="en-IN" dirty="0" err="1"/>
              <a:t>PitchSatisfactionScore</a:t>
            </a:r>
            <a:r>
              <a:rPr lang="en-IN" dirty="0"/>
              <a:t>', '</a:t>
            </a:r>
            <a:r>
              <a:rPr lang="en-IN" dirty="0" err="1"/>
              <a:t>TypeofContact</a:t>
            </a:r>
            <a:r>
              <a:rPr lang="en-IN" dirty="0"/>
              <a:t>', 'Occupation', 'Gender', '</a:t>
            </a:r>
            <a:r>
              <a:rPr lang="en-IN" dirty="0" err="1"/>
              <a:t>ProductPitched</a:t>
            </a:r>
            <a:r>
              <a:rPr lang="en-IN" dirty="0"/>
              <a:t>’, '</a:t>
            </a:r>
            <a:r>
              <a:rPr lang="en-IN" dirty="0" err="1"/>
              <a:t>MaritalStatus</a:t>
            </a:r>
            <a:r>
              <a:rPr lang="en-IN" dirty="0"/>
              <a:t>', 'Designation']</a:t>
            </a:r>
          </a:p>
          <a:p>
            <a:pPr lvl="1"/>
            <a:r>
              <a:rPr lang="en-IN" dirty="0" err="1"/>
              <a:t>nums</a:t>
            </a:r>
            <a:r>
              <a:rPr lang="en-IN" dirty="0"/>
              <a:t> = ['</a:t>
            </a:r>
            <a:r>
              <a:rPr lang="en-IN" dirty="0" err="1"/>
              <a:t>CustomerID</a:t>
            </a:r>
            <a:r>
              <a:rPr lang="en-IN" dirty="0"/>
              <a:t>', 'Age', '</a:t>
            </a:r>
            <a:r>
              <a:rPr lang="en-IN" dirty="0" err="1"/>
              <a:t>DurationOfPitch</a:t>
            </a:r>
            <a:r>
              <a:rPr lang="en-IN" dirty="0"/>
              <a:t>','</a:t>
            </a:r>
            <a:r>
              <a:rPr lang="en-IN" dirty="0" err="1"/>
              <a:t>NumberOfPersonVisiting</a:t>
            </a:r>
            <a:r>
              <a:rPr lang="en-IN" dirty="0"/>
              <a:t>', '</a:t>
            </a:r>
            <a:r>
              <a:rPr lang="en-IN" dirty="0" err="1"/>
              <a:t>NumberOfFollowups</a:t>
            </a:r>
            <a:r>
              <a:rPr lang="en-IN" dirty="0"/>
              <a:t>','</a:t>
            </a:r>
            <a:r>
              <a:rPr lang="en-IN" dirty="0" err="1"/>
              <a:t>NumberOfTrips</a:t>
            </a:r>
            <a:r>
              <a:rPr lang="en-IN" dirty="0"/>
              <a:t>', '</a:t>
            </a:r>
            <a:r>
              <a:rPr lang="en-IN" dirty="0" err="1"/>
              <a:t>NumberOfChildrenVisiting</a:t>
            </a:r>
            <a:r>
              <a:rPr lang="en-IN" dirty="0"/>
              <a:t>', '</a:t>
            </a:r>
            <a:r>
              <a:rPr lang="en-IN" dirty="0" err="1"/>
              <a:t>MonthlyIncome</a:t>
            </a:r>
            <a:r>
              <a:rPr lang="en-IN" dirty="0"/>
              <a:t>']</a:t>
            </a:r>
          </a:p>
        </p:txBody>
      </p:sp>
    </p:spTree>
    <p:extLst>
      <p:ext uri="{BB962C8B-B14F-4D97-AF65-F5344CB8AC3E}">
        <p14:creationId xmlns:p14="http://schemas.microsoft.com/office/powerpoint/2010/main" val="1554114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D2AE-9228-66A5-080A-54B93B72A199}"/>
              </a:ext>
            </a:extLst>
          </p:cNvPr>
          <p:cNvSpPr>
            <a:spLocks noGrp="1"/>
          </p:cNvSpPr>
          <p:nvPr>
            <p:ph type="title"/>
          </p:nvPr>
        </p:nvSpPr>
        <p:spPr>
          <a:xfrm>
            <a:off x="725536" y="0"/>
            <a:ext cx="10353762" cy="1257300"/>
          </a:xfrm>
        </p:spPr>
        <p:txBody>
          <a:bodyPr/>
          <a:lstStyle/>
          <a:p>
            <a:r>
              <a:rPr lang="en-IN" dirty="0"/>
              <a:t>Categorical data</a:t>
            </a:r>
          </a:p>
        </p:txBody>
      </p:sp>
      <p:sp>
        <p:nvSpPr>
          <p:cNvPr id="3" name="Content Placeholder 2">
            <a:extLst>
              <a:ext uri="{FF2B5EF4-FFF2-40B4-BE49-F238E27FC236}">
                <a16:creationId xmlns:a16="http://schemas.microsoft.com/office/drawing/2014/main" id="{4F15CC14-A89A-BD26-872E-D5BE21896CA6}"/>
              </a:ext>
            </a:extLst>
          </p:cNvPr>
          <p:cNvSpPr>
            <a:spLocks noGrp="1"/>
          </p:cNvSpPr>
          <p:nvPr>
            <p:ph idx="1"/>
          </p:nvPr>
        </p:nvSpPr>
        <p:spPr>
          <a:xfrm>
            <a:off x="564172" y="1027580"/>
            <a:ext cx="9727310" cy="2800349"/>
          </a:xfrm>
        </p:spPr>
        <p:txBody>
          <a:bodyPr>
            <a:normAutofit fontScale="40000" lnSpcReduction="20000"/>
          </a:bodyPr>
          <a:lstStyle/>
          <a:p>
            <a:r>
              <a:rPr lang="en-IN" dirty="0" err="1"/>
              <a:t>ProdTaken</a:t>
            </a:r>
            <a:r>
              <a:rPr lang="en-IN" dirty="0"/>
              <a:t>: [1 0]</a:t>
            </a:r>
          </a:p>
          <a:p>
            <a:r>
              <a:rPr lang="en-IN" dirty="0" err="1"/>
              <a:t>CityTier</a:t>
            </a:r>
            <a:r>
              <a:rPr lang="en-IN" dirty="0"/>
              <a:t>: [3 1 2]</a:t>
            </a:r>
          </a:p>
          <a:p>
            <a:r>
              <a:rPr lang="en-IN" dirty="0" err="1"/>
              <a:t>PreferredPropertyStar</a:t>
            </a:r>
            <a:r>
              <a:rPr lang="en-IN" dirty="0"/>
              <a:t>: [ 3.  4.  5. nan]</a:t>
            </a:r>
          </a:p>
          <a:p>
            <a:r>
              <a:rPr lang="en-IN" dirty="0"/>
              <a:t>Passport: [1 0]</a:t>
            </a:r>
          </a:p>
          <a:p>
            <a:r>
              <a:rPr lang="en-IN" dirty="0" err="1"/>
              <a:t>OwnCar</a:t>
            </a:r>
            <a:r>
              <a:rPr lang="en-IN" dirty="0"/>
              <a:t>: [1 0]</a:t>
            </a:r>
          </a:p>
          <a:p>
            <a:r>
              <a:rPr lang="en-IN" dirty="0" err="1"/>
              <a:t>PitchSatisfactionScore</a:t>
            </a:r>
            <a:r>
              <a:rPr lang="en-IN" dirty="0"/>
              <a:t>: [2 3 5 4 1]</a:t>
            </a:r>
          </a:p>
          <a:p>
            <a:r>
              <a:rPr lang="en-IN" dirty="0" err="1"/>
              <a:t>TypeofContact</a:t>
            </a:r>
            <a:r>
              <a:rPr lang="en-IN" dirty="0"/>
              <a:t>: ['Self Enquiry' 'Company Invited' nan]</a:t>
            </a:r>
          </a:p>
          <a:p>
            <a:r>
              <a:rPr lang="en-IN" dirty="0"/>
              <a:t>Occupation: ['Salaried' 'Free Lancer' 'Small Business' 'Large Business']</a:t>
            </a:r>
          </a:p>
          <a:p>
            <a:r>
              <a:rPr lang="en-IN" dirty="0"/>
              <a:t>Gender: ['Female' 'Male' 'Fe Male']</a:t>
            </a:r>
          </a:p>
          <a:p>
            <a:r>
              <a:rPr lang="en-IN" dirty="0" err="1"/>
              <a:t>ProductPitched</a:t>
            </a:r>
            <a:r>
              <a:rPr lang="en-IN" dirty="0"/>
              <a:t>: ['Deluxe' 'Basic' 'Standard' 'Super Deluxe' 'King']</a:t>
            </a:r>
          </a:p>
          <a:p>
            <a:r>
              <a:rPr lang="en-IN" dirty="0" err="1"/>
              <a:t>MaritalStatus</a:t>
            </a:r>
            <a:r>
              <a:rPr lang="en-IN" dirty="0"/>
              <a:t>: ['Single' 'Divorced' 'Married' 'Unmarried']</a:t>
            </a:r>
          </a:p>
          <a:p>
            <a:r>
              <a:rPr lang="en-IN" dirty="0"/>
              <a:t>Designation: ['Manager' 'Executive' 'Senior Manager' 'AVP' 'VP']</a:t>
            </a:r>
          </a:p>
        </p:txBody>
      </p:sp>
      <p:sp>
        <p:nvSpPr>
          <p:cNvPr id="5" name="Content Placeholder 2">
            <a:extLst>
              <a:ext uri="{FF2B5EF4-FFF2-40B4-BE49-F238E27FC236}">
                <a16:creationId xmlns:a16="http://schemas.microsoft.com/office/drawing/2014/main" id="{483FBD04-E416-30FE-F58E-608166A1B344}"/>
              </a:ext>
            </a:extLst>
          </p:cNvPr>
          <p:cNvSpPr txBox="1">
            <a:spLocks/>
          </p:cNvSpPr>
          <p:nvPr/>
        </p:nvSpPr>
        <p:spPr>
          <a:xfrm>
            <a:off x="564172" y="4213412"/>
            <a:ext cx="10353762" cy="1617008"/>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IN" dirty="0"/>
              <a:t>In Categorial field we observe some data inconsistence , so we have to fix them</a:t>
            </a:r>
          </a:p>
          <a:p>
            <a:pPr lvl="1"/>
            <a:r>
              <a:rPr lang="en-IN" dirty="0"/>
              <a:t>Gender: ['Female' 'Male' 'Fe Male']</a:t>
            </a:r>
          </a:p>
          <a:p>
            <a:pPr lvl="1"/>
            <a:r>
              <a:rPr lang="en-IN" dirty="0" err="1"/>
              <a:t>MaritalStatus</a:t>
            </a:r>
            <a:r>
              <a:rPr lang="en-IN" dirty="0"/>
              <a:t>: ['Single' 'Divorced' 'Married' 'Unmarried']</a:t>
            </a:r>
          </a:p>
        </p:txBody>
      </p:sp>
    </p:spTree>
    <p:extLst>
      <p:ext uri="{BB962C8B-B14F-4D97-AF65-F5344CB8AC3E}">
        <p14:creationId xmlns:p14="http://schemas.microsoft.com/office/powerpoint/2010/main" val="1160542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{586F8B79-0974-4C8B-B1B0-9C9A07E80A39}tf11665031_win32</Template>
  <TotalTime>294</TotalTime>
  <Words>1919</Words>
  <Application>Microsoft Office PowerPoint</Application>
  <PresentationFormat>Widescreen</PresentationFormat>
  <Paragraphs>224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 Nova</vt:lpstr>
      <vt:lpstr>Arial Nova Light</vt:lpstr>
      <vt:lpstr>inherit</vt:lpstr>
      <vt:lpstr>Inter</vt:lpstr>
      <vt:lpstr>Wingdings 2</vt:lpstr>
      <vt:lpstr>SlateVTI</vt:lpstr>
      <vt:lpstr>Holiday Package Prediction</vt:lpstr>
      <vt:lpstr>Agenda</vt:lpstr>
      <vt:lpstr>Objective</vt:lpstr>
      <vt:lpstr>About the Data</vt:lpstr>
      <vt:lpstr>Approach to solve the problem</vt:lpstr>
      <vt:lpstr>Understanding Data</vt:lpstr>
      <vt:lpstr>Visualizing the data</vt:lpstr>
      <vt:lpstr>Understanding categorical and numeric data</vt:lpstr>
      <vt:lpstr>Categorical data</vt:lpstr>
      <vt:lpstr>PowerPoint Presentation</vt:lpstr>
      <vt:lpstr>PowerPoint Presentation</vt:lpstr>
      <vt:lpstr>Numeric data</vt:lpstr>
      <vt:lpstr> Numeric data ~ Distribution</vt:lpstr>
      <vt:lpstr>PowerPoint Presentation</vt:lpstr>
      <vt:lpstr>Numeric data ~ for Product taken /not taken</vt:lpstr>
      <vt:lpstr>Imputing Numeric data</vt:lpstr>
      <vt:lpstr>Data changes and summary</vt:lpstr>
      <vt:lpstr>Training Model</vt:lpstr>
      <vt:lpstr>Data Preprocessing </vt:lpstr>
      <vt:lpstr>Model with different algorithms </vt:lpstr>
      <vt:lpstr>Model Performance</vt:lpstr>
      <vt:lpstr>Classification report and ROC curve</vt:lpstr>
      <vt:lpstr>Cross Validation</vt:lpstr>
      <vt:lpstr>Hyper tuning of model param</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Holiday Package Prediction</dc:title>
  <dc:creator>ankur bhargava</dc:creator>
  <cp:lastModifiedBy>ankur bhargava</cp:lastModifiedBy>
  <cp:revision>2</cp:revision>
  <dcterms:created xsi:type="dcterms:W3CDTF">2024-04-14T12:28:59Z</dcterms:created>
  <dcterms:modified xsi:type="dcterms:W3CDTF">2024-04-14T17:23:49Z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